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92"/>
  </p:notesMasterIdLst>
  <p:handoutMasterIdLst>
    <p:handoutMasterId r:id="rId93"/>
  </p:handoutMasterIdLst>
  <p:sldIdLst>
    <p:sldId id="672" r:id="rId2"/>
    <p:sldId id="673" r:id="rId3"/>
    <p:sldId id="584" r:id="rId4"/>
    <p:sldId id="585" r:id="rId5"/>
    <p:sldId id="588" r:id="rId6"/>
    <p:sldId id="602" r:id="rId7"/>
    <p:sldId id="674" r:id="rId8"/>
    <p:sldId id="589" r:id="rId9"/>
    <p:sldId id="675" r:id="rId10"/>
    <p:sldId id="590" r:id="rId11"/>
    <p:sldId id="592" r:id="rId12"/>
    <p:sldId id="679" r:id="rId13"/>
    <p:sldId id="607" r:id="rId14"/>
    <p:sldId id="605" r:id="rId15"/>
    <p:sldId id="606" r:id="rId16"/>
    <p:sldId id="677" r:id="rId17"/>
    <p:sldId id="591" r:id="rId18"/>
    <p:sldId id="678" r:id="rId19"/>
    <p:sldId id="587" r:id="rId20"/>
    <p:sldId id="593" r:id="rId21"/>
    <p:sldId id="608" r:id="rId22"/>
    <p:sldId id="594" r:id="rId23"/>
    <p:sldId id="596" r:id="rId24"/>
    <p:sldId id="597" r:id="rId25"/>
    <p:sldId id="598" r:id="rId26"/>
    <p:sldId id="599" r:id="rId27"/>
    <p:sldId id="609" r:id="rId28"/>
    <p:sldId id="694" r:id="rId29"/>
    <p:sldId id="696" r:id="rId30"/>
    <p:sldId id="734" r:id="rId31"/>
    <p:sldId id="735" r:id="rId32"/>
    <p:sldId id="631" r:id="rId33"/>
    <p:sldId id="600" r:id="rId34"/>
    <p:sldId id="595" r:id="rId35"/>
    <p:sldId id="601" r:id="rId36"/>
    <p:sldId id="615" r:id="rId37"/>
    <p:sldId id="658" r:id="rId38"/>
    <p:sldId id="847" r:id="rId39"/>
    <p:sldId id="616" r:id="rId40"/>
    <p:sldId id="848" r:id="rId41"/>
    <p:sldId id="849" r:id="rId42"/>
    <p:sldId id="850" r:id="rId43"/>
    <p:sldId id="657" r:id="rId44"/>
    <p:sldId id="659" r:id="rId45"/>
    <p:sldId id="851" r:id="rId46"/>
    <p:sldId id="660" r:id="rId47"/>
    <p:sldId id="862" r:id="rId48"/>
    <p:sldId id="619" r:id="rId49"/>
    <p:sldId id="661" r:id="rId50"/>
    <p:sldId id="650" r:id="rId51"/>
    <p:sldId id="643" r:id="rId52"/>
    <p:sldId id="662" r:id="rId53"/>
    <p:sldId id="863" r:id="rId54"/>
    <p:sldId id="629" r:id="rId55"/>
    <p:sldId id="718" r:id="rId56"/>
    <p:sldId id="852" r:id="rId57"/>
    <p:sldId id="644" r:id="rId58"/>
    <p:sldId id="649" r:id="rId59"/>
    <p:sldId id="654" r:id="rId60"/>
    <p:sldId id="687" r:id="rId61"/>
    <p:sldId id="625" r:id="rId62"/>
    <p:sldId id="663" r:id="rId63"/>
    <p:sldId id="664" r:id="rId64"/>
    <p:sldId id="665" r:id="rId65"/>
    <p:sldId id="666" r:id="rId66"/>
    <p:sldId id="854" r:id="rId67"/>
    <p:sldId id="621" r:id="rId68"/>
    <p:sldId id="855" r:id="rId69"/>
    <p:sldId id="856" r:id="rId70"/>
    <p:sldId id="618" r:id="rId71"/>
    <p:sldId id="620" r:id="rId72"/>
    <p:sldId id="668" r:id="rId73"/>
    <p:sldId id="702" r:id="rId74"/>
    <p:sldId id="667" r:id="rId75"/>
    <p:sldId id="709" r:id="rId76"/>
    <p:sldId id="715" r:id="rId77"/>
    <p:sldId id="857" r:id="rId78"/>
    <p:sldId id="716" r:id="rId79"/>
    <p:sldId id="858" r:id="rId80"/>
    <p:sldId id="736" r:id="rId81"/>
    <p:sldId id="737" r:id="rId82"/>
    <p:sldId id="859" r:id="rId83"/>
    <p:sldId id="860" r:id="rId84"/>
    <p:sldId id="689" r:id="rId85"/>
    <p:sldId id="640" r:id="rId86"/>
    <p:sldId id="638" r:id="rId87"/>
    <p:sldId id="846" r:id="rId88"/>
    <p:sldId id="692" r:id="rId89"/>
    <p:sldId id="845" r:id="rId90"/>
    <p:sldId id="656" r:id="rId91"/>
  </p:sldIdLst>
  <p:sldSz cx="9144000" cy="6858000" type="screen4x3"/>
  <p:notesSz cx="6797675" cy="9928225"/>
  <p:defaultTextStyle>
    <a:defPPr>
      <a:defRPr lang="ru-RU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672"/>
            <p14:sldId id="673"/>
            <p14:sldId id="584"/>
            <p14:sldId id="585"/>
            <p14:sldId id="588"/>
            <p14:sldId id="602"/>
            <p14:sldId id="674"/>
            <p14:sldId id="589"/>
            <p14:sldId id="675"/>
            <p14:sldId id="590"/>
            <p14:sldId id="592"/>
            <p14:sldId id="679"/>
            <p14:sldId id="607"/>
            <p14:sldId id="605"/>
            <p14:sldId id="606"/>
            <p14:sldId id="677"/>
            <p14:sldId id="591"/>
            <p14:sldId id="678"/>
            <p14:sldId id="587"/>
            <p14:sldId id="593"/>
            <p14:sldId id="608"/>
            <p14:sldId id="594"/>
            <p14:sldId id="596"/>
            <p14:sldId id="597"/>
            <p14:sldId id="598"/>
            <p14:sldId id="599"/>
            <p14:sldId id="609"/>
            <p14:sldId id="694"/>
            <p14:sldId id="696"/>
            <p14:sldId id="734"/>
            <p14:sldId id="735"/>
            <p14:sldId id="631"/>
            <p14:sldId id="600"/>
            <p14:sldId id="595"/>
            <p14:sldId id="601"/>
            <p14:sldId id="615"/>
            <p14:sldId id="658"/>
            <p14:sldId id="847"/>
            <p14:sldId id="616"/>
            <p14:sldId id="848"/>
            <p14:sldId id="849"/>
            <p14:sldId id="850"/>
            <p14:sldId id="657"/>
            <p14:sldId id="659"/>
            <p14:sldId id="851"/>
            <p14:sldId id="660"/>
            <p14:sldId id="862"/>
            <p14:sldId id="619"/>
            <p14:sldId id="661"/>
            <p14:sldId id="650"/>
            <p14:sldId id="643"/>
            <p14:sldId id="662"/>
            <p14:sldId id="863"/>
            <p14:sldId id="629"/>
            <p14:sldId id="718"/>
            <p14:sldId id="852"/>
            <p14:sldId id="644"/>
            <p14:sldId id="649"/>
            <p14:sldId id="654"/>
            <p14:sldId id="687"/>
            <p14:sldId id="625"/>
            <p14:sldId id="663"/>
            <p14:sldId id="664"/>
            <p14:sldId id="665"/>
            <p14:sldId id="666"/>
            <p14:sldId id="854"/>
            <p14:sldId id="621"/>
            <p14:sldId id="855"/>
            <p14:sldId id="856"/>
            <p14:sldId id="618"/>
            <p14:sldId id="620"/>
            <p14:sldId id="668"/>
            <p14:sldId id="702"/>
            <p14:sldId id="667"/>
            <p14:sldId id="709"/>
            <p14:sldId id="715"/>
            <p14:sldId id="857"/>
            <p14:sldId id="716"/>
            <p14:sldId id="858"/>
            <p14:sldId id="736"/>
            <p14:sldId id="737"/>
            <p14:sldId id="859"/>
            <p14:sldId id="860"/>
            <p14:sldId id="689"/>
            <p14:sldId id="640"/>
            <p14:sldId id="638"/>
            <p14:sldId id="846"/>
            <p14:sldId id="692"/>
            <p14:sldId id="845"/>
            <p14:sldId id="6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нфин РТ - Алсу Назиповна Хусаинова" initials="МРАНХ" lastIdx="1" clrIdx="0">
    <p:extLst>
      <p:ext uri="{19B8F6BF-5375-455C-9EA6-DF929625EA0E}">
        <p15:presenceInfo xmlns:p15="http://schemas.microsoft.com/office/powerpoint/2012/main" userId="S-1-5-21-2908923377-3729496293-566993469-1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8"/>
    <a:srgbClr val="9EC2DB"/>
    <a:srgbClr val="C5DAE9"/>
    <a:srgbClr val="DBE8F1"/>
    <a:srgbClr val="E7EFF5"/>
    <a:srgbClr val="D2E6D0"/>
    <a:srgbClr val="A4F2A6"/>
    <a:srgbClr val="33575F"/>
    <a:srgbClr val="2C4B52"/>
    <a:srgbClr val="BFA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9652" autoAdjust="0"/>
  </p:normalViewPr>
  <p:slideViewPr>
    <p:cSldViewPr snapToGrid="0">
      <p:cViewPr varScale="1">
        <p:scale>
          <a:sx n="110" d="100"/>
          <a:sy n="110" d="100"/>
        </p:scale>
        <p:origin x="193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64002087458369"/>
          <c:y val="9.4140724889301641E-2"/>
          <c:w val="0.89014807102510263"/>
          <c:h val="0.671633253699690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9FF2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7C3-46FE-BDD4-883676886361}"/>
              </c:ext>
            </c:extLst>
          </c:dPt>
          <c:dLbls>
            <c:dLbl>
              <c:idx val="0"/>
              <c:layout>
                <c:manualLayout>
                  <c:x val="5.6791146720695004E-4"/>
                  <c:y val="-7.0247585624172063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593 423 942,7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7C3-46FE-BDD4-883676886361}"/>
                </c:ext>
              </c:extLst>
            </c:dLbl>
            <c:dLbl>
              <c:idx val="1"/>
              <c:layout>
                <c:manualLayout>
                  <c:x val="3.6755580562616128E-3"/>
                  <c:y val="-8.0213628063726179E-17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675 342 860,5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C3-46FE-BDD4-883676886361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C3-46FE-BDD4-8836768863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593423942.70000005</c:v>
                </c:pt>
                <c:pt idx="1">
                  <c:v>675342860.5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C3-46FE-BDD4-8836768863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1395834292643249E-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103 687 144,1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02339181286548"/>
                      <c:h val="6.504390068914249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07C3-46FE-BDD4-883676886361}"/>
                </c:ext>
              </c:extLst>
            </c:dLbl>
            <c:dLbl>
              <c:idx val="1"/>
              <c:layout>
                <c:manualLayout>
                  <c:x val="6.5321960111428042E-3"/>
                  <c:y val="-4.3753393471855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C3-46FE-BDD4-883676886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\ ##0.0">
                  <c:v>103687144.09999999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C3-46FE-BDD4-883676886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20196312"/>
        <c:axId val="113041328"/>
        <c:axId val="0"/>
      </c:bar3DChart>
      <c:catAx>
        <c:axId val="22019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3041328"/>
        <c:crosses val="autoZero"/>
        <c:auto val="1"/>
        <c:lblAlgn val="ctr"/>
        <c:lblOffset val="100"/>
        <c:noMultiLvlLbl val="0"/>
      </c:catAx>
      <c:valAx>
        <c:axId val="113041328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01963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6.2178999554880196E-2"/>
          <c:y val="0.89298044337090854"/>
          <c:w val="0.9"/>
          <c:h val="6.6003716626840778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Факт 2024 г.</a:t>
            </a:r>
          </a:p>
        </c:rich>
      </c:tx>
      <c:layout>
        <c:manualLayout>
          <c:xMode val="edge"/>
          <c:yMode val="edge"/>
          <c:x val="0.44894695358354691"/>
          <c:y val="5.7015092752384144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0161774554249006E-2"/>
          <c:w val="0.98286349372112203"/>
          <c:h val="0.725378968903207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0E1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6A3-4CF2-8608-8D53E10F7CCC}"/>
              </c:ext>
            </c:extLst>
          </c:dPt>
          <c:dLbls>
            <c:dLbl>
              <c:idx val="0"/>
              <c:layout>
                <c:manualLayout>
                  <c:x val="7.4913691675524115E-3"/>
                  <c:y val="-6.91793959972465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578 280 940,3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23779379069467"/>
                      <c:h val="8.316814235886796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16A3-4CF2-8608-8D53E10F7CCC}"/>
                </c:ext>
              </c:extLst>
            </c:dLbl>
            <c:dLbl>
              <c:idx val="1"/>
              <c:layout>
                <c:manualLayout>
                  <c:x val="-6.9626850443767988E-3"/>
                  <c:y val="-7.3762920155083969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10 072 100,8</a:t>
                    </a:r>
                  </a:p>
                </c:rich>
              </c:tx>
              <c:numFmt formatCode="#,##0.0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90618550556924"/>
                      <c:h val="8.316814235886796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6A3-4CF2-8608-8D53E10F7CCC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A3-4CF2-8608-8D53E10F7CCC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</c:v>
                </c:pt>
                <c:pt idx="1">
                  <c:v>Расходы на содержание ОГВ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578280940.29999995</c:v>
                </c:pt>
                <c:pt idx="1">
                  <c:v>10072100.800000001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A3-4CF2-8608-8D53E10F7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100"/>
        <c:shape val="box"/>
        <c:axId val="222521056"/>
        <c:axId val="222515176"/>
        <c:axId val="0"/>
      </c:bar3DChart>
      <c:catAx>
        <c:axId val="22252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222515176"/>
        <c:crosses val="autoZero"/>
        <c:auto val="1"/>
        <c:lblAlgn val="ctr"/>
        <c:lblOffset val="100"/>
        <c:noMultiLvlLbl val="0"/>
      </c:catAx>
      <c:valAx>
        <c:axId val="222515176"/>
        <c:scaling>
          <c:orientation val="minMax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22252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52325556640302"/>
          <c:y val="0.12334323740413196"/>
          <c:w val="0.34987442328689217"/>
          <c:h val="0.824509306997908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тысюрублей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60E14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B5D-4CDF-A5A4-3D9263A4386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B5D-4CDF-A5A4-3D9263A4386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B5D-4CDF-A5A4-3D9263A43868}"/>
              </c:ext>
            </c:extLst>
          </c:dPt>
          <c:dPt>
            <c:idx val="3"/>
            <c:bubble3D val="0"/>
            <c:spPr>
              <a:solidFill>
                <a:srgbClr val="ACA2C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B5D-4CDF-A5A4-3D9263A43868}"/>
              </c:ext>
            </c:extLst>
          </c:dPt>
          <c:dPt>
            <c:idx val="4"/>
            <c:bubble3D val="0"/>
            <c:spPr>
              <a:solidFill>
                <a:srgbClr val="2DB9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B5D-4CDF-A5A4-3D9263A43868}"/>
              </c:ext>
            </c:extLst>
          </c:dPt>
          <c:dPt>
            <c:idx val="5"/>
            <c:bubble3D val="0"/>
            <c:spPr>
              <a:solidFill>
                <a:srgbClr val="FFCC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B5D-4CDF-A5A4-3D9263A43868}"/>
              </c:ext>
            </c:extLst>
          </c:dPt>
          <c:dLbls>
            <c:dLbl>
              <c:idx val="0"/>
              <c:layout>
                <c:manualLayout>
                  <c:x val="-2.7037466203167246E-2"/>
                  <c:y val="0.20820305356567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61 688 673,9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33719582850522"/>
                      <c:h val="0.209352982459359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B5D-4CDF-A5A4-3D9263A43868}"/>
                </c:ext>
              </c:extLst>
            </c:dLbl>
            <c:dLbl>
              <c:idx val="1"/>
              <c:layout>
                <c:manualLayout>
                  <c:x val="-8.2137206777310429E-2"/>
                  <c:y val="-0.154564363665068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58 241 617,6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B5D-4CDF-A5A4-3D9263A43868}"/>
                </c:ext>
              </c:extLst>
            </c:dLbl>
            <c:dLbl>
              <c:idx val="2"/>
              <c:layout>
                <c:manualLayout>
                  <c:x val="0.10207266965325731"/>
                  <c:y val="-2.3392339115505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1 843 174,8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10853611432986"/>
                      <c:h val="0.109102414829725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B5D-4CDF-A5A4-3D9263A43868}"/>
                </c:ext>
              </c:extLst>
            </c:dLbl>
            <c:dLbl>
              <c:idx val="3"/>
              <c:layout>
                <c:manualLayout>
                  <c:x val="-0.21401799861923401"/>
                  <c:y val="2.65664160401001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7 372 712,3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B5D-4CDF-A5A4-3D9263A43868}"/>
                </c:ext>
              </c:extLst>
            </c:dLbl>
            <c:dLbl>
              <c:idx val="4"/>
              <c:layout>
                <c:manualLayout>
                  <c:x val="5.6650578005675134E-2"/>
                  <c:y val="-0.103930429748913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119 918 697,2 </a:t>
                    </a:r>
                    <a:r>
                      <a:rPr lang="ru-RU" sz="1000" b="0" i="1" dirty="0"/>
                      <a:t>(в</a:t>
                    </a:r>
                    <a:r>
                      <a:rPr lang="ru-RU" sz="1000" b="0" i="1" baseline="0" dirty="0"/>
                      <a:t> том числе прочие межбюджетные трансферты общего характера)</a:t>
                    </a:r>
                    <a:endParaRPr lang="ru-RU" sz="1000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B5D-4CDF-A5A4-3D9263A43868}"/>
                </c:ext>
              </c:extLst>
            </c:dLbl>
            <c:dLbl>
              <c:idx val="5"/>
              <c:layout>
                <c:manualLayout>
                  <c:x val="-6.9956296019196909E-2"/>
                  <c:y val="2.14531078352048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26 172 309,6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B5D-4CDF-A5A4-3D9263A43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Социальная политика</c:v>
                </c:pt>
                <c:pt idx="1">
                  <c:v>Здравоохранение</c:v>
                </c:pt>
                <c:pt idx="2">
                  <c:v>Средства массовой информации</c:v>
                </c:pt>
                <c:pt idx="3">
                  <c:v>Физическая культура и спорт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61688673.899999999</c:v>
                </c:pt>
                <c:pt idx="1">
                  <c:v>58241617.600000001</c:v>
                </c:pt>
                <c:pt idx="2">
                  <c:v>1843174.8</c:v>
                </c:pt>
                <c:pt idx="3">
                  <c:v>7372712.2999999998</c:v>
                </c:pt>
                <c:pt idx="4">
                  <c:v>119918697.2</c:v>
                </c:pt>
                <c:pt idx="5">
                  <c:v>26172309.600000001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5D-4CDF-A5A4-3D9263A438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B5D-4CDF-A5A4-3D9263A438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B5D-4CDF-A5A4-3D9263A4386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B5D-4CDF-A5A4-3D9263A4386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B5D-4CDF-A5A4-3D9263A4386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B5D-4CDF-A5A4-3D9263A4386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B5D-4CDF-A5A4-3D9263A43868}"/>
              </c:ext>
            </c:extLst>
          </c:dPt>
          <c:cat>
            <c:strRef>
              <c:f>Лист1!$A$2:$A$7</c:f>
              <c:strCache>
                <c:ptCount val="6"/>
                <c:pt idx="0">
                  <c:v>Социальная политика</c:v>
                </c:pt>
                <c:pt idx="1">
                  <c:v>Здравоохранение</c:v>
                </c:pt>
                <c:pt idx="2">
                  <c:v>Средства массовой информации</c:v>
                </c:pt>
                <c:pt idx="3">
                  <c:v>Физическая культура и спорт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275237185.39999998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B5D-4CDF-A5A4-3D9263A43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629972962533797E-2"/>
          <c:y val="0.16120590189384221"/>
          <c:w val="0.32247370005748122"/>
          <c:h val="0.74119787658121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algn="r">
        <a:defRPr sz="18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0161777718000784E-2"/>
          <c:w val="0.98286349372112203"/>
          <c:h val="0.72537888340310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0E1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6F5-4811-89AB-DCF8486BE2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F5-4811-89AB-DCF8486BE2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5-4811-89AB-DCF8486BE258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5-4811-89AB-DCF8486BE258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</c:v>
                </c:pt>
                <c:pt idx="1">
                  <c:v>Расходы социальной сферы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578280940.29999995</c:v>
                </c:pt>
                <c:pt idx="1">
                  <c:v>175237185.40000001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F5-4811-89AB-DCF8486BE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00"/>
        <c:shape val="box"/>
        <c:axId val="225327752"/>
        <c:axId val="225325008"/>
        <c:axId val="0"/>
      </c:bar3DChart>
      <c:catAx>
        <c:axId val="22532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225325008"/>
        <c:crosses val="autoZero"/>
        <c:auto val="1"/>
        <c:lblAlgn val="ctr"/>
        <c:lblOffset val="100"/>
        <c:noMultiLvlLbl val="0"/>
      </c:catAx>
      <c:valAx>
        <c:axId val="225325008"/>
        <c:scaling>
          <c:orientation val="minMax"/>
          <c:max val="250000000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225327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52325556640302"/>
          <c:y val="0.12334323740413196"/>
          <c:w val="0.34987442328689217"/>
          <c:h val="0.824509306997908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тысюрублей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8"/>
            <c:spPr>
              <a:solidFill>
                <a:srgbClr val="60E14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880-48FD-B2DE-27CB941218B6}"/>
              </c:ext>
            </c:extLst>
          </c:dPt>
          <c:dPt>
            <c:idx val="1"/>
            <c:bubble3D val="0"/>
            <c:explosion val="1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880-48FD-B2DE-27CB941218B6}"/>
              </c:ext>
            </c:extLst>
          </c:dPt>
          <c:dLbls>
            <c:dLbl>
              <c:idx val="0"/>
              <c:layout>
                <c:manualLayout>
                  <c:x val="-9.9652375434530704E-2"/>
                  <c:y val="-9.4663957285971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none" strike="noStrike" baseline="0" dirty="0">
                        <a:effectLst/>
                      </a:rPr>
                      <a:t>560 192 873,5</a:t>
                    </a:r>
                    <a:r>
                      <a:rPr lang="en-US" dirty="0"/>
                      <a:t>
96,4%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33719582850522"/>
                      <c:h val="0.209352982459359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880-48FD-B2DE-27CB941218B6}"/>
                </c:ext>
              </c:extLst>
            </c:dLbl>
            <c:dLbl>
              <c:idx val="1"/>
              <c:layout>
                <c:manualLayout>
                  <c:x val="-8.0339899575125537E-2"/>
                  <c:y val="6.4626355454845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none" strike="noStrike" baseline="0" dirty="0">
                        <a:effectLst/>
                      </a:rPr>
                      <a:t>18 088 066,8</a:t>
                    </a:r>
                    <a:r>
                      <a:rPr lang="en-US" dirty="0"/>
                      <a:t>
3,6%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72846658941678"/>
                      <c:h val="0.209352982459359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880-48FD-B2DE-27CB94121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программы Республики Татарстан</c:v>
                </c:pt>
                <c:pt idx="1">
                  <c:v>Непрограммные направления расходов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560192873.5</c:v>
                </c:pt>
                <c:pt idx="1">
                  <c:v>18088066.800000001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80-48FD-B2DE-27CB94121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3174971031286212E-2"/>
          <c:y val="0.14300134628087041"/>
          <c:w val="0.3367107964343391"/>
          <c:h val="0.74203240248064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algn="r">
        <a:defRPr sz="1800"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3439914724661"/>
          <c:y val="0.1593264495150627"/>
          <c:w val="0.82941094240217572"/>
          <c:h val="0.6918190700604337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-5.135895587557239E-2"/>
                  <c:y val="-5.41506137927157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81E-4BEC-B72A-1FFB7B456E22}"/>
                </c:ext>
              </c:extLst>
            </c:dLbl>
            <c:dLbl>
              <c:idx val="1"/>
              <c:layout>
                <c:manualLayout>
                  <c:x val="-4.9544841925251798E-2"/>
                  <c:y val="-5.6825660383885292E-2"/>
                </c:manualLayout>
              </c:layout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lang="ru-RU" sz="2400" b="1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E-4BEC-B72A-1FFB7B456E22}"/>
                </c:ext>
              </c:extLst>
            </c:dLbl>
            <c:dLbl>
              <c:idx val="2"/>
              <c:layout>
                <c:manualLayout>
                  <c:x val="-4.9052850387602098E-2"/>
                  <c:y val="-5.9713015691819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E-4BEC-B72A-1FFB7B456E22}"/>
                </c:ext>
              </c:extLst>
            </c:dLbl>
            <c:dLbl>
              <c:idx val="3"/>
              <c:layout>
                <c:manualLayout>
                  <c:x val="-6.0501598912586135E-2"/>
                  <c:y val="-8.1749665970501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06356060961898"/>
                      <c:h val="6.75316841572727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1E-4BEC-B72A-1FFB7B456E22}"/>
                </c:ext>
              </c:extLst>
            </c:dLbl>
            <c:dLbl>
              <c:idx val="4"/>
              <c:layout>
                <c:manualLayout>
                  <c:x val="-6.7449331821332115E-2"/>
                  <c:y val="-6.541681260188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1E-4BEC-B72A-1FFB7B456E22}"/>
                </c:ext>
              </c:extLst>
            </c:dLbl>
            <c:dLbl>
              <c:idx val="5"/>
              <c:layout>
                <c:manualLayout>
                  <c:x val="-5.8166795915295978E-2"/>
                  <c:y val="-4.042189330946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E-4BEC-B72A-1FFB7B456E22}"/>
                </c:ext>
              </c:extLst>
            </c:dLbl>
            <c:dLbl>
              <c:idx val="6"/>
              <c:layout>
                <c:manualLayout>
                  <c:x val="-5.7231340987280596E-2"/>
                  <c:y val="-6.520450388511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1E-4BEC-B72A-1FFB7B456E22}"/>
                </c:ext>
              </c:extLst>
            </c:dLbl>
            <c:dLbl>
              <c:idx val="7"/>
              <c:layout>
                <c:manualLayout>
                  <c:x val="-6.5047727732410396E-2"/>
                  <c:y val="-7.659134247428296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198,3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81E-4BEC-B72A-1FFB7B456E22}"/>
                </c:ext>
              </c:extLst>
            </c:dLbl>
            <c:dLbl>
              <c:idx val="8"/>
              <c:layout>
                <c:manualLayout>
                  <c:x val="-3.1498721732653875E-2"/>
                  <c:y val="-5.6809012959047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1E-4BEC-B72A-1FFB7B456E22}"/>
                </c:ext>
              </c:extLst>
            </c:dLbl>
            <c:dLbl>
              <c:idx val="9"/>
              <c:layout>
                <c:manualLayout>
                  <c:x val="-2.2650056625141562E-2"/>
                  <c:y val="-4.408601702622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1E-4BEC-B72A-1FFB7B456E22}"/>
                </c:ext>
              </c:extLst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97.1</c:v>
                </c:pt>
                <c:pt idx="1">
                  <c:v>105.3</c:v>
                </c:pt>
                <c:pt idx="2">
                  <c:v>124.7</c:v>
                </c:pt>
                <c:pt idx="3">
                  <c:v>133.1</c:v>
                </c:pt>
                <c:pt idx="4">
                  <c:v>137.80000000000001</c:v>
                </c:pt>
                <c:pt idx="5">
                  <c:v>152.1</c:v>
                </c:pt>
                <c:pt idx="6">
                  <c:v>171.6</c:v>
                </c:pt>
                <c:pt idx="7">
                  <c:v>198.3</c:v>
                </c:pt>
                <c:pt idx="8">
                  <c:v>238.8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81E-4BEC-B72A-1FFB7B456E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6980408"/>
        <c:axId val="276976096"/>
      </c:lineChart>
      <c:catAx>
        <c:axId val="2769804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76976096"/>
        <c:crosses val="autoZero"/>
        <c:auto val="1"/>
        <c:lblAlgn val="ctr"/>
        <c:lblOffset val="100"/>
        <c:noMultiLvlLbl val="0"/>
      </c:catAx>
      <c:valAx>
        <c:axId val="27697609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769804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5135993284733"/>
          <c:y val="0.17677259275167487"/>
          <c:w val="0.34987442328689217"/>
          <c:h val="0.824509306997908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тысюрублей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8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F7C-4DF3-9C69-F6B142E2ECE0}"/>
              </c:ext>
            </c:extLst>
          </c:dPt>
          <c:dPt>
            <c:idx val="1"/>
            <c:bubble3D val="0"/>
            <c:explosion val="5"/>
            <c:spPr>
              <a:solidFill>
                <a:srgbClr val="60E14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F7C-4DF3-9C69-F6B142E2ECE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F7C-4DF3-9C69-F6B142E2ECE0}"/>
              </c:ext>
            </c:extLst>
          </c:dPt>
          <c:dPt>
            <c:idx val="3"/>
            <c:bubble3D val="0"/>
            <c:explosion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9F7C-4DF3-9C69-F6B142E2ECE0}"/>
              </c:ext>
            </c:extLst>
          </c:dPt>
          <c:dLbls>
            <c:dLbl>
              <c:idx val="0"/>
              <c:layout>
                <c:manualLayout>
                  <c:x val="0.10351487060641174"/>
                  <c:y val="-2.56401003093215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1 353 292,4</a:t>
                    </a:r>
                  </a:p>
                  <a:p>
                    <a:pPr>
                      <a:defRPr sz="1600"/>
                    </a:pPr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35225955967555"/>
                      <c:h val="0.1324326322767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F7C-4DF3-9C69-F6B142E2ECE0}"/>
                </c:ext>
              </c:extLst>
            </c:dLbl>
            <c:dLbl>
              <c:idx val="1"/>
              <c:layout>
                <c:manualLayout>
                  <c:x val="-0.18539988990368092"/>
                  <c:y val="0.17431482762458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28 121</a:t>
                    </a:r>
                    <a:r>
                      <a:rPr lang="en-US" strike="noStrike" baseline="0" dirty="0">
                        <a:solidFill>
                          <a:schemeClr val="tx1"/>
                        </a:solidFill>
                      </a:rPr>
                      <a:t> 442,9</a:t>
                    </a:r>
                    <a:endParaRPr lang="en-US" strike="noStrike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/>
                    </a:pPr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32,7%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72846658941678"/>
                      <c:h val="0.209352982459359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F7C-4DF3-9C69-F6B142E2ECE0}"/>
                </c:ext>
              </c:extLst>
            </c:dLbl>
            <c:dLbl>
              <c:idx val="2"/>
              <c:layout>
                <c:manualLayout>
                  <c:x val="0.1780253829800823"/>
                  <c:y val="-0.1432479092340449"/>
                </c:manualLayout>
              </c:layout>
              <c:tx>
                <c:rich>
                  <a:bodyPr/>
                  <a:lstStyle/>
                  <a:p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43 070 648,6</a:t>
                    </a:r>
                  </a:p>
                  <a:p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50,1%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F7C-4DF3-9C69-F6B142E2ECE0}"/>
                </c:ext>
              </c:extLst>
            </c:dLbl>
            <c:dLbl>
              <c:idx val="3"/>
              <c:layout>
                <c:manualLayout>
                  <c:x val="-7.5313181449074371E-3"/>
                  <c:y val="-6.3343665923625322E-2"/>
                </c:manualLayout>
              </c:layout>
              <c:tx>
                <c:rich>
                  <a:bodyPr/>
                  <a:lstStyle/>
                  <a:p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13 381 784,8</a:t>
                    </a:r>
                  </a:p>
                  <a:p>
                    <a:r>
                      <a:rPr lang="en-US" strike="noStrike" dirty="0">
                        <a:solidFill>
                          <a:schemeClr val="tx1"/>
                        </a:solidFill>
                      </a:rPr>
                      <a:t>15,6%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F7C-4DF3-9C69-F6B142E2E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1353292.4</c:v>
                </c:pt>
                <c:pt idx="1">
                  <c:v>28121442.899999999</c:v>
                </c:pt>
                <c:pt idx="2">
                  <c:v>43070648.600000001</c:v>
                </c:pt>
                <c:pt idx="3">
                  <c:v>13381784.800000001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7C-4DF3-9C69-F6B142E2E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0084974893781384E-2"/>
          <c:y val="0.1612059534512495"/>
          <c:w val="0.28375823821558804"/>
          <c:h val="0.53065316893722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algn="r">
        <a:defRPr sz="1800"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4020342688263"/>
          <c:y val="9.093131389959519E-2"/>
          <c:w val="0.89014807102510085"/>
          <c:h val="0.611637665171238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гос.долга Республики Татарстан, млрд.руб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0539587424645542E-3"/>
                  <c:y val="-0.15847672350481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DC-4EA8-925E-D6A7DC2AF390}"/>
                </c:ext>
              </c:extLst>
            </c:dLbl>
            <c:dLbl>
              <c:idx val="1"/>
              <c:layout>
                <c:manualLayout>
                  <c:x val="-7.5449656187205052E-3"/>
                  <c:y val="-0.15336457113368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C-4EA8-925E-D6A7DC2AF390}"/>
                </c:ext>
              </c:extLst>
            </c:dLbl>
            <c:dLbl>
              <c:idx val="2"/>
              <c:layout>
                <c:manualLayout>
                  <c:x val="-3.0179862474882355E-3"/>
                  <c:y val="-0.150808494948126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C-4EA8-925E-D6A7DC2AF390}"/>
                </c:ext>
              </c:extLst>
            </c:dLbl>
            <c:dLbl>
              <c:idx val="3"/>
              <c:layout>
                <c:manualLayout>
                  <c:x val="-1.1065821740806293E-16"/>
                  <c:y val="-0.127803809278073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C-4EA8-925E-D6A7DC2AF390}"/>
                </c:ext>
              </c:extLst>
            </c:dLbl>
            <c:dLbl>
              <c:idx val="4"/>
              <c:layout>
                <c:manualLayout>
                  <c:x val="-3.01792683831008E-3"/>
                  <c:y val="-0.205764132937698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0013231612145"/>
                      <c:h val="7.5647175344612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3DC-4EA8-925E-D6A7DC2AF390}"/>
                </c:ext>
              </c:extLst>
            </c:dLbl>
            <c:dLbl>
              <c:idx val="5"/>
              <c:layout>
                <c:manualLayout>
                  <c:x val="7.5450250278985501E-3"/>
                  <c:y val="-0.16358877524301346"/>
                </c:manualLayout>
              </c:layout>
              <c:tx>
                <c:rich>
                  <a:bodyPr/>
                  <a:lstStyle/>
                  <a:p>
                    <a:r>
                      <a:rPr lang="en-US" strike="noStrike" dirty="0"/>
                      <a:t>112,1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73514818074838"/>
                      <c:h val="6.79789467879279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3DC-4EA8-925E-D6A7DC2AF390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93.7</c:v>
                </c:pt>
                <c:pt idx="1">
                  <c:v>98.2</c:v>
                </c:pt>
                <c:pt idx="2">
                  <c:v>96.6</c:v>
                </c:pt>
                <c:pt idx="3">
                  <c:v>103.5</c:v>
                </c:pt>
                <c:pt idx="4">
                  <c:v>125.7</c:v>
                </c:pt>
                <c:pt idx="5">
                  <c:v>112.1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DC-4EA8-925E-D6A7DC2A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82368"/>
        <c:axId val="2769819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Долговая нагрузка на бюджет Республики Татарстан,%</c:v>
                </c:pt>
              </c:strCache>
            </c:strRef>
          </c:tx>
          <c:spPr>
            <a:ln w="63500"/>
          </c:spPr>
          <c:marker>
            <c:symbol val="square"/>
            <c:size val="4"/>
            <c:spPr>
              <a:ln w="63500" cap="rnd"/>
            </c:spPr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30,9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3DC-4EA8-925E-D6A7DC2AF390}"/>
                </c:ext>
              </c:extLst>
            </c:dLbl>
            <c:dLbl>
              <c:idx val="5"/>
              <c:layout>
                <c:manualLayout>
                  <c:x val="-3.3725996315680525E-2"/>
                  <c:y val="-4.421367750328918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 strike="noStrike">
                        <a:solidFill>
                          <a:schemeClr val="accent2"/>
                        </a:solidFill>
                      </a:defRPr>
                    </a:pPr>
                    <a:r>
                      <a:rPr lang="en-US" strike="noStrike" dirty="0"/>
                      <a:t>22,5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3DC-4EA8-925E-D6A7DC2AF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37.5</c:v>
                </c:pt>
                <c:pt idx="1">
                  <c:v>47.5</c:v>
                </c:pt>
                <c:pt idx="2">
                  <c:v>47.5</c:v>
                </c:pt>
                <c:pt idx="3">
                  <c:v>28.2</c:v>
                </c:pt>
                <c:pt idx="4">
                  <c:v>30.9</c:v>
                </c:pt>
                <c:pt idx="5">
                  <c:v>22.5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3DC-4EA8-925E-D6A7DC2A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975704"/>
        <c:axId val="276982760"/>
      </c:lineChart>
      <c:catAx>
        <c:axId val="27698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76981976"/>
        <c:crosses val="autoZero"/>
        <c:auto val="1"/>
        <c:lblAlgn val="ctr"/>
        <c:lblOffset val="100"/>
        <c:noMultiLvlLbl val="0"/>
      </c:catAx>
      <c:valAx>
        <c:axId val="276981976"/>
        <c:scaling>
          <c:orientation val="minMax"/>
          <c:max val="13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6"/>
                </a:solidFill>
              </a:defRPr>
            </a:pPr>
            <a:endParaRPr lang="ru-RU"/>
          </a:p>
        </c:txPr>
        <c:crossAx val="276982368"/>
        <c:crosses val="autoZero"/>
        <c:crossBetween val="between"/>
        <c:majorUnit val="10"/>
      </c:valAx>
      <c:valAx>
        <c:axId val="276982760"/>
        <c:scaling>
          <c:orientation val="minMax"/>
          <c:max val="13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2"/>
                </a:solidFill>
              </a:defRPr>
            </a:pPr>
            <a:endParaRPr lang="ru-RU"/>
          </a:p>
        </c:txPr>
        <c:crossAx val="276975704"/>
        <c:crosses val="max"/>
        <c:crossBetween val="between"/>
        <c:majorUnit val="10"/>
      </c:valAx>
      <c:catAx>
        <c:axId val="276975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698276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561810349832392"/>
          <c:y val="4.9257771997279834E-2"/>
        </c:manualLayout>
      </c:layout>
      <c:overlay val="0"/>
      <c:txPr>
        <a:bodyPr/>
        <a:lstStyle/>
        <a:p>
          <a:pPr>
            <a:defRPr sz="1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3650627887792E-2"/>
          <c:y val="1.4115713099981641E-2"/>
          <c:w val="0.98286349372112203"/>
          <c:h val="0.86455955018992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0E1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5B-4072-B725-E4DFDC7CE855}"/>
              </c:ext>
            </c:extLst>
          </c:dPt>
          <c:dLbls>
            <c:dLbl>
              <c:idx val="0"/>
              <c:layout>
                <c:manualLayout>
                  <c:x val="3.3244704563234154E-2"/>
                  <c:y val="-5.764449520639623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578 172 792,1*</a:t>
                    </a:r>
                  </a:p>
                </c:rich>
              </c:tx>
              <c:numFmt formatCode="#,##0.0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78930621379991"/>
                      <c:h val="8.31683865946460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25B-4072-B725-E4DFDC7CE855}"/>
                </c:ext>
              </c:extLst>
            </c:dLbl>
            <c:dLbl>
              <c:idx val="1"/>
              <c:layout>
                <c:manualLayout>
                  <c:x val="-1.322087682149687E-2"/>
                  <c:y val="5.789274992824648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594 251 923,1</a:t>
                    </a:r>
                  </a:p>
                </c:rich>
              </c:tx>
              <c:numFmt formatCode="#,##0.0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53702926666635"/>
                      <c:h val="8.209628666213306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25B-4072-B725-E4DFDC7CE855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5B-4072-B725-E4DFDC7CE855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578172792.10000002</c:v>
                </c:pt>
                <c:pt idx="1">
                  <c:v>594251923.10000002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5B-4072-B725-E4DFDC7CE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19616872"/>
        <c:axId val="112332936"/>
        <c:axId val="0"/>
      </c:bar3DChart>
      <c:catAx>
        <c:axId val="21961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2332936"/>
        <c:crosses val="autoZero"/>
        <c:auto val="1"/>
        <c:lblAlgn val="ctr"/>
        <c:lblOffset val="100"/>
        <c:noMultiLvlLbl val="0"/>
      </c:catAx>
      <c:valAx>
        <c:axId val="112332936"/>
        <c:scaling>
          <c:orientation val="minMax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219616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037517872979046"/>
          <c:y val="2.8733700331746569E-2"/>
        </c:manualLayout>
      </c:layout>
      <c:overlay val="0"/>
      <c:txPr>
        <a:bodyPr/>
        <a:lstStyle/>
        <a:p>
          <a:pPr>
            <a:defRPr sz="1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3650627887792E-2"/>
          <c:y val="1.4115713099981641E-2"/>
          <c:w val="0.98286349372112203"/>
          <c:h val="0.86455955018992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9DA-476A-A511-D793D559883F}"/>
              </c:ext>
            </c:extLst>
          </c:dPt>
          <c:dLbls>
            <c:dLbl>
              <c:idx val="0"/>
              <c:layout>
                <c:manualLayout>
                  <c:x val="-6.4904161201495263E-3"/>
                  <c:y val="-1.19217383209951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579 535 236,3</a:t>
                    </a:r>
                    <a:r>
                      <a:rPr lang="en-US" baseline="0" dirty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472419555516002"/>
                      <c:h val="8.620110099523971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9DA-476A-A511-D793D559883F}"/>
                </c:ext>
              </c:extLst>
            </c:dLbl>
            <c:dLbl>
              <c:idx val="1"/>
              <c:layout>
                <c:manualLayout>
                  <c:x val="1.751056561177914E-3"/>
                  <c:y val="2.30016664899764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578 280 940,3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60972992293"/>
                      <c:h val="7.90632490478123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9DA-476A-A511-D793D559883F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DA-476A-A511-D793D559883F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579535236.29999995</c:v>
                </c:pt>
                <c:pt idx="1">
                  <c:v>578280940.29999995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DA-476A-A511-D793D5598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11579088"/>
        <c:axId val="111578176"/>
        <c:axId val="0"/>
      </c:bar3DChart>
      <c:catAx>
        <c:axId val="11157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1578176"/>
        <c:crosses val="autoZero"/>
        <c:auto val="1"/>
        <c:lblAlgn val="ctr"/>
        <c:lblOffset val="100"/>
        <c:noMultiLvlLbl val="0"/>
      </c:catAx>
      <c:valAx>
        <c:axId val="111578176"/>
        <c:scaling>
          <c:orientation val="minMax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11157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600" dirty="0"/>
              <a:t>Дефицит (-)</a:t>
            </a:r>
          </a:p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600" dirty="0"/>
              <a:t>Профицит (+) </a:t>
            </a:r>
          </a:p>
        </c:rich>
      </c:tx>
      <c:layout>
        <c:manualLayout>
          <c:xMode val="edge"/>
          <c:yMode val="edge"/>
          <c:x val="0.20680996569152824"/>
          <c:y val="1.641925733242661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4115713099981641E-2"/>
          <c:w val="1"/>
          <c:h val="0.86455955018992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D4-4018-96B9-7C977DD4A541}"/>
              </c:ext>
            </c:extLst>
          </c:dPt>
          <c:dLbls>
            <c:dLbl>
              <c:idx val="0"/>
              <c:layout>
                <c:manualLayout>
                  <c:x val="-1.0117620265371354E-17"/>
                  <c:y val="1.2314442999319958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-1 362 444,2*</a:t>
                    </a:r>
                  </a:p>
                </c:rich>
              </c:tx>
              <c:numFmt formatCode="#,##0.0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55861693995132"/>
                      <c:h val="6.567702932970644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9D4-4018-96B9-7C977DD4A541}"/>
                </c:ext>
              </c:extLst>
            </c:dLbl>
            <c:dLbl>
              <c:idx val="1"/>
              <c:layout>
                <c:manualLayout>
                  <c:x val="-8.8300251447133351E-3"/>
                  <c:y val="2.0524071665533265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15 970 982,8</a:t>
                    </a:r>
                  </a:p>
                </c:rich>
              </c:tx>
              <c:numFmt formatCode="#,##0.0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55861693995132"/>
                      <c:h val="6.567702932970644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9D4-4018-96B9-7C977DD4A541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-1362444.2</c:v>
                </c:pt>
                <c:pt idx="1">
                  <c:v>15970982.800000001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D4-4018-96B9-7C977DD4A5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11985712"/>
        <c:axId val="111982184"/>
        <c:axId val="0"/>
      </c:bar3DChart>
      <c:catAx>
        <c:axId val="1119857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</a:rPr>
                  <a:t>План              Факт</a:t>
                </a:r>
              </a:p>
            </c:rich>
          </c:tx>
          <c:layout>
            <c:manualLayout>
              <c:xMode val="edge"/>
              <c:yMode val="edge"/>
              <c:x val="0.17679900464063014"/>
              <c:y val="0.890439273312113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982184"/>
        <c:crosses val="autoZero"/>
        <c:auto val="1"/>
        <c:lblAlgn val="ctr"/>
        <c:lblOffset val="100"/>
        <c:noMultiLvlLbl val="0"/>
      </c:catAx>
      <c:valAx>
        <c:axId val="111982184"/>
        <c:scaling>
          <c:orientation val="minMax"/>
          <c:max val="5000000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11198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327815378775056"/>
          <c:y val="3.5598008175101045E-2"/>
        </c:manualLayout>
      </c:layout>
      <c:overlay val="0"/>
      <c:txPr>
        <a:bodyPr/>
        <a:lstStyle/>
        <a:p>
          <a:pPr>
            <a:defRPr sz="1800" b="1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3650627887792E-2"/>
          <c:y val="1.4115713099981641E-2"/>
          <c:w val="0.98286349372112203"/>
          <c:h val="0.86455955018992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0E1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0A-4E1E-9132-4BF232C74141}"/>
              </c:ext>
            </c:extLst>
          </c:dPt>
          <c:dLbls>
            <c:dLbl>
              <c:idx val="0"/>
              <c:layout>
                <c:manualLayout>
                  <c:x val="-4.2829186405162617E-3"/>
                  <c:y val="-9.86936131642128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486 843 482,8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56411762844993"/>
                      <c:h val="8.316826216540149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60A-4E1E-9132-4BF232C74141}"/>
                </c:ext>
              </c:extLst>
            </c:dLbl>
            <c:dLbl>
              <c:idx val="1"/>
              <c:layout>
                <c:manualLayout>
                  <c:x val="6.1662198659708095E-3"/>
                  <c:y val="-1.59939200372469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594 251 923,1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60972992293"/>
                      <c:h val="8.31682011469359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60A-4E1E-9132-4BF232C74141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0A-4E1E-9132-4BF232C74141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486843482.80000001</c:v>
                </c:pt>
                <c:pt idx="1">
                  <c:v>594251923.10000002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0A-4E1E-9132-4BF232C74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22518704"/>
        <c:axId val="222519096"/>
        <c:axId val="0"/>
      </c:bar3DChart>
      <c:catAx>
        <c:axId val="22251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222519096"/>
        <c:crosses val="autoZero"/>
        <c:auto val="1"/>
        <c:lblAlgn val="ctr"/>
        <c:lblOffset val="100"/>
        <c:noMultiLvlLbl val="0"/>
      </c:catAx>
      <c:valAx>
        <c:axId val="222519096"/>
        <c:scaling>
          <c:orientation val="minMax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22251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569527930864377"/>
          <c:y val="3.1539376251477479E-2"/>
        </c:manualLayout>
      </c:layout>
      <c:overlay val="0"/>
      <c:txPr>
        <a:bodyPr/>
        <a:lstStyle/>
        <a:p>
          <a:pPr>
            <a:defRPr sz="1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3650627887792E-2"/>
          <c:y val="1.4115713099981641E-2"/>
          <c:w val="0.98286349372112203"/>
          <c:h val="0.86455955018992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8C-456A-B374-95B000050096}"/>
              </c:ext>
            </c:extLst>
          </c:dPt>
          <c:dLbls>
            <c:dLbl>
              <c:idx val="0"/>
              <c:layout>
                <c:manualLayout>
                  <c:x val="-4.282926172689952E-3"/>
                  <c:y val="-9.869366402494602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510 221 004,4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56410256410255"/>
                      <c:h val="8.316825199325485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B8C-456A-B374-95B000050096}"/>
                </c:ext>
              </c:extLst>
            </c:dLbl>
            <c:dLbl>
              <c:idx val="1"/>
              <c:layout>
                <c:manualLayout>
                  <c:x val="6.1660691335346622E-3"/>
                  <c:y val="2.48466069149445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578 280 940,3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60972992293"/>
                      <c:h val="8.31682011469359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B8C-456A-B374-95B000050096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8C-456A-B374-95B000050096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510221004.39999998</c:v>
                </c:pt>
                <c:pt idx="1">
                  <c:v>578280940.29999995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8C-456A-B374-95B000050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22517920"/>
        <c:axId val="222519880"/>
        <c:axId val="0"/>
      </c:bar3DChart>
      <c:catAx>
        <c:axId val="22251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222519880"/>
        <c:crosses val="autoZero"/>
        <c:auto val="1"/>
        <c:lblAlgn val="ctr"/>
        <c:lblOffset val="100"/>
        <c:noMultiLvlLbl val="0"/>
      </c:catAx>
      <c:valAx>
        <c:axId val="222519880"/>
        <c:scaling>
          <c:orientation val="minMax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22251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600" dirty="0"/>
              <a:t>Дефицит (-)</a:t>
            </a:r>
          </a:p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600" dirty="0"/>
              <a:t>Профицит (+) </a:t>
            </a:r>
          </a:p>
        </c:rich>
      </c:tx>
      <c:layout>
        <c:manualLayout>
          <c:xMode val="edge"/>
          <c:yMode val="edge"/>
          <c:x val="0.29840586358882715"/>
          <c:y val="4.3123700956124861E-3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3650627887792E-2"/>
          <c:y val="1.4115713099981641E-2"/>
          <c:w val="0.98286349372112203"/>
          <c:h val="0.86455955018992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2A-4E1C-9610-BCD10DDAC74B}"/>
              </c:ext>
            </c:extLst>
          </c:dPt>
          <c:dLbls>
            <c:dLbl>
              <c:idx val="0"/>
              <c:layout>
                <c:manualLayout>
                  <c:x val="-1.3952528944390627E-2"/>
                  <c:y val="3.41480826943139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-23 377 521,6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97171196195634"/>
                      <c:h val="9.529448210289588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02A-4E1C-9610-BCD10DDAC74B}"/>
                </c:ext>
              </c:extLst>
            </c:dLbl>
            <c:dLbl>
              <c:idx val="1"/>
              <c:layout>
                <c:manualLayout>
                  <c:x val="1.7509512583817636E-3"/>
                  <c:y val="-7.71506556810625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15 970 982,8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60972992293"/>
                      <c:h val="8.31682011469359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02A-4E1C-9610-BCD10DDAC74B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A-4E1C-9610-BCD10DDAC74B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-23377521.600000001</c:v>
                </c:pt>
                <c:pt idx="1">
                  <c:v>15970982.800000001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2A-4E1C-9610-BCD10DDAC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22516744"/>
        <c:axId val="222517528"/>
        <c:axId val="0"/>
      </c:bar3DChart>
      <c:catAx>
        <c:axId val="22251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222517528"/>
        <c:crosses val="autoZero"/>
        <c:auto val="1"/>
        <c:lblAlgn val="ctr"/>
        <c:lblOffset val="100"/>
        <c:noMultiLvlLbl val="0"/>
      </c:catAx>
      <c:valAx>
        <c:axId val="222517528"/>
        <c:scaling>
          <c:orientation val="minMax"/>
          <c:max val="50000000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222516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52325556640302"/>
          <c:y val="0.12334323740413196"/>
          <c:w val="0.34987442328689217"/>
          <c:h val="0.824509306997908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тысюрублей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60E14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CC4-47C7-A4B7-CFF0B37E163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CC4-47C7-A4B7-CFF0B37E1630}"/>
              </c:ext>
            </c:extLst>
          </c:dPt>
          <c:dPt>
            <c:idx val="2"/>
            <c:bubble3D val="0"/>
            <c:spPr>
              <a:solidFill>
                <a:srgbClr val="2DB9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CC4-47C7-A4B7-CFF0B37E1630}"/>
              </c:ext>
            </c:extLst>
          </c:dPt>
          <c:dLbls>
            <c:dLbl>
              <c:idx val="0"/>
              <c:layout>
                <c:manualLayout>
                  <c:x val="-0.16917728852838934"/>
                  <c:y val="-0.211469739751918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419 802 574,8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33719582850522"/>
                      <c:h val="0.209352982459359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C4-47C7-A4B7-CFF0B37E1630}"/>
                </c:ext>
              </c:extLst>
            </c:dLbl>
            <c:dLbl>
              <c:idx val="1"/>
              <c:layout>
                <c:manualLayout>
                  <c:x val="-4.660225119600489E-2"/>
                  <c:y val="-5.35179020989723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</a:t>
                    </a:r>
                    <a:r>
                      <a:rPr lang="en-US" baseline="0" dirty="0"/>
                      <a:t> 316 313,1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35380455774434"/>
                      <c:h val="9.212827988338193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CC4-47C7-A4B7-CFF0B37E1630}"/>
                </c:ext>
              </c:extLst>
            </c:dLbl>
            <c:dLbl>
              <c:idx val="2"/>
              <c:layout>
                <c:manualLayout>
                  <c:x val="-4.4032444959443751E-2"/>
                  <c:y val="-4.5794938897943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95 133 035,2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46349942062572"/>
                      <c:h val="7.411706189787500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BCC4-47C7-A4B7-CFF0B37E16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419802574.80000001</c:v>
                </c:pt>
                <c:pt idx="1">
                  <c:v>79316313.099999994</c:v>
                </c:pt>
                <c:pt idx="2">
                  <c:v>95133035.200000003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C4-47C7-A4B7-CFF0B37E1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629972962533797E-2"/>
          <c:y val="0.16120597170251683"/>
          <c:w val="0.32247370005748122"/>
          <c:h val="0.74119787658121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algn="r"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План 2024 г.</a:t>
            </a:r>
          </a:p>
        </c:rich>
      </c:tx>
      <c:layout>
        <c:manualLayout>
          <c:xMode val="edge"/>
          <c:yMode val="edge"/>
          <c:x val="0.47636873211615727"/>
          <c:y val="4.5152957664173182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0161777718000784E-2"/>
          <c:w val="0.98286349372112203"/>
          <c:h val="0.72537888340310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0E1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D91-4622-9D0E-947460A328F9}"/>
              </c:ext>
            </c:extLst>
          </c:dPt>
          <c:dLbls>
            <c:dLbl>
              <c:idx val="0"/>
              <c:layout>
                <c:manualLayout>
                  <c:x val="3.5607034370658997E-3"/>
                  <c:y val="-2.21833360419783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579 535 236,3*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374070454045773"/>
                      <c:h val="8.31683865946460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8D91-4622-9D0E-947460A328F9}"/>
                </c:ext>
              </c:extLst>
            </c:dLbl>
            <c:dLbl>
              <c:idx val="1"/>
              <c:layout>
                <c:manualLayout>
                  <c:x val="-1.294818092663514E-2"/>
                  <c:y val="-8.167094134444694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10 168 395,8</a:t>
                    </a:r>
                  </a:p>
                </c:rich>
              </c:tx>
              <c:numFmt formatCode="#,##0.0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79255408061508"/>
                      <c:h val="8.31681682523137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D91-4622-9D0E-947460A328F9}"/>
                </c:ext>
              </c:extLst>
            </c:dLbl>
            <c:dLbl>
              <c:idx val="5"/>
              <c:layout>
                <c:manualLayout>
                  <c:x val="1.1757952820056934E-2"/>
                  <c:y val="-7.219309922856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1-4622-9D0E-947460A328F9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</c:v>
                </c:pt>
                <c:pt idx="1">
                  <c:v>Расходы на содержание ОГВ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579535236.29999995</c:v>
                </c:pt>
                <c:pt idx="1">
                  <c:v>10168395.800000001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1-4622-9D0E-947460A32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00"/>
        <c:shape val="box"/>
        <c:axId val="222520272"/>
        <c:axId val="222522232"/>
        <c:axId val="0"/>
      </c:bar3DChart>
      <c:catAx>
        <c:axId val="22252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222522232"/>
        <c:crosses val="autoZero"/>
        <c:auto val="1"/>
        <c:lblAlgn val="ctr"/>
        <c:lblOffset val="100"/>
        <c:noMultiLvlLbl val="0"/>
      </c:catAx>
      <c:valAx>
        <c:axId val="222522232"/>
        <c:scaling>
          <c:orientation val="minMax"/>
          <c:max val="250000000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22252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E07DD-A5B0-427A-BADB-480EADEE364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0FEB5CF-0BB8-4776-89A5-BC193BFCFEF9}">
      <dgm:prSet phldrT="[Текст]"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Национальные проекты</a:t>
          </a:r>
        </a:p>
      </dgm:t>
    </dgm:pt>
    <dgm:pt modelId="{A0982890-4A15-4706-95B5-8205F15F4B05}" type="parTrans" cxnId="{A6D6E14F-9938-406A-8EFC-B0A5100898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FB9B2E7E-006F-4421-95BB-F1F97E76D496}" type="sibTrans" cxnId="{A6D6E14F-9938-406A-8EFC-B0A51008986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0469BF1-2626-49C1-BD99-197326E59B57}">
      <dgm:prSet phldrT="[Текст]"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Демография</a:t>
          </a:r>
        </a:p>
      </dgm:t>
    </dgm:pt>
    <dgm:pt modelId="{D191030B-9FD7-4612-A3A3-7D84775EEDE9}" type="parTrans" cxnId="{4D44555A-EB03-4845-BA58-4A4CBAD62F1F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341C09F-2873-419A-B77C-FFDA810A0CB3}" type="sibTrans" cxnId="{4D44555A-EB03-4845-BA58-4A4CBAD62F1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E3D8E66-8863-42D7-B322-E5602B7764AD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Здравоохранение</a:t>
          </a:r>
        </a:p>
      </dgm:t>
    </dgm:pt>
    <dgm:pt modelId="{A179B136-F490-4BDE-8B05-254FB94F8D52}" type="parTrans" cxnId="{876A411F-6A61-44B1-8D6D-00BFFBE443EE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6C7E28FA-D199-405E-8CED-4631875F5C10}" type="sibTrans" cxnId="{876A411F-6A61-44B1-8D6D-00BFFBE443EE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AA85B16-D9B2-47E6-8316-C1E37F507C9F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Образование</a:t>
          </a:r>
        </a:p>
      </dgm:t>
    </dgm:pt>
    <dgm:pt modelId="{7C54958C-904A-4034-B9B0-5E1F2B488415}" type="parTrans" cxnId="{CE39E68D-8147-48A7-802F-2592A7B2D120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3B0ECAB-BD0C-4BE5-AF6B-0F9052FBB588}" type="sibTrans" cxnId="{CE39E68D-8147-48A7-802F-2592A7B2D12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AF386F0-9E07-420A-8C21-97E999FA6082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Жилье и городская среда</a:t>
          </a:r>
        </a:p>
      </dgm:t>
    </dgm:pt>
    <dgm:pt modelId="{55241DA5-4723-4576-A068-CF37ADDE3407}" type="parTrans" cxnId="{E96C1742-02A0-4153-A49C-5C3581CB0A17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81C8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8294628A-4F2D-4435-8C12-BB868F6C66FC}" type="sibTrans" cxnId="{E96C1742-02A0-4153-A49C-5C3581CB0A17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85BED81-37ED-4A7C-BAF7-713CF3C5596E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Экология</a:t>
          </a:r>
        </a:p>
      </dgm:t>
    </dgm:pt>
    <dgm:pt modelId="{317F107E-F919-4B34-B2B7-AE9DFF6DDC7D}" type="parTrans" cxnId="{26DF4F7D-73C0-40D5-813C-0DBF683D0600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accent6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124F5364-8FD6-4CAE-B32E-BCF4E4AD8AD2}" type="sibTrans" cxnId="{26DF4F7D-73C0-40D5-813C-0DBF683D060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3469D9E-8C37-4A72-A0D7-935E526B29A1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Безопасные качественные дороги</a:t>
          </a:r>
        </a:p>
      </dgm:t>
    </dgm:pt>
    <dgm:pt modelId="{A03B4353-4DDF-493D-9A64-F9C65582F1B4}" type="parTrans" cxnId="{2279AF2B-39D3-489E-9B46-E6BC3E23228D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51F7838-FD22-4DC1-933B-C511C206B563}" type="sibTrans" cxnId="{2279AF2B-39D3-489E-9B46-E6BC3E23228D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A6201C63-CCCE-4299-B791-B6C7D8E9E178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Производительность труда</a:t>
          </a:r>
        </a:p>
      </dgm:t>
    </dgm:pt>
    <dgm:pt modelId="{3ACF6BAD-3D2E-41CF-8874-D72E54FED96C}" type="parTrans" cxnId="{126AB0CD-7C3D-442E-BD41-74C1AE0687C4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E321EE6-51D4-4AC2-90EF-E3E8225617CC}" type="sibTrans" cxnId="{126AB0CD-7C3D-442E-BD41-74C1AE0687C4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F00040BC-240C-47B1-9631-5856AA18525D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Цифровая экономика</a:t>
          </a:r>
        </a:p>
      </dgm:t>
    </dgm:pt>
    <dgm:pt modelId="{BC485765-7957-4FE8-B650-B852092D4532}" type="parTrans" cxnId="{248C26E1-6DB0-4ABD-B389-BF3A4A5235C1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4457F7F8-7C21-4AB6-8AE1-8CBF4E2F3E3D}" type="sibTrans" cxnId="{248C26E1-6DB0-4ABD-B389-BF3A4A5235C1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4D8171A-2F8D-420A-AC83-5991D7F847A1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Культура</a:t>
          </a:r>
        </a:p>
      </dgm:t>
    </dgm:pt>
    <dgm:pt modelId="{8CA2C64B-5137-4013-94EB-09D617D42F7F}" type="parTrans" cxnId="{71B4212E-E8E1-4073-A327-C8302776A845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81C8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312ADA0-6559-4303-AFED-42DA302714E0}" type="sibTrans" cxnId="{71B4212E-E8E1-4073-A327-C8302776A845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C703676C-0375-45BF-9F26-00DB24E54CC7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Малое и среднее предпринимательство и поддержка индивидуальной предпринимательской инициативы</a:t>
          </a:r>
        </a:p>
      </dgm:t>
    </dgm:pt>
    <dgm:pt modelId="{5486726E-E8F7-4A90-BEC6-F4210A6932F7}" type="parTrans" cxnId="{DC4CE0BC-E8C3-4826-A6B3-4F07CA61FB8A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accent6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6A939C3-C748-437C-985D-4003AE3FE0F2}" type="sibTrans" cxnId="{DC4CE0BC-E8C3-4826-A6B3-4F07CA61FB8A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817C3D88-64C0-43DB-8AE6-435906A379AF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Международная кооперация и экспорт</a:t>
          </a:r>
        </a:p>
      </dgm:t>
    </dgm:pt>
    <dgm:pt modelId="{FFDCF838-9011-4167-BFB7-BFC588ADC76A}" type="parTrans" cxnId="{0D377FC3-AC13-47C3-9E0D-2DF096025BDE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B40A8585-B645-40E1-8710-E59093631129}" type="sibTrans" cxnId="{0D377FC3-AC13-47C3-9E0D-2DF096025BDE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FE3058CE-56D2-4497-A55B-ED9272E7F83A}">
      <dgm:prSet custT="1"/>
      <dgm:spPr/>
      <dgm:t>
        <a:bodyPr/>
        <a:lstStyle/>
        <a:p>
          <a:r>
            <a:rPr lang="ru-RU" sz="1200" dirty="0">
              <a:latin typeface="Arial Narrow" panose="020B0606020202030204" pitchFamily="34" charset="0"/>
            </a:rPr>
            <a:t>Туризм и индустрия гостеприимства</a:t>
          </a:r>
        </a:p>
      </dgm:t>
    </dgm:pt>
    <dgm:pt modelId="{EC15BF0A-8913-459F-882B-0BC699464B26}" type="parTrans" cxnId="{BADC7631-4E77-4D78-AA1C-6091E6D58BC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582C2D7-D7CC-44FA-BDEE-1DABDA4649DB}" type="sibTrans" cxnId="{BADC7631-4E77-4D78-AA1C-6091E6D58BC7}">
      <dgm:prSet/>
      <dgm:spPr/>
      <dgm:t>
        <a:bodyPr/>
        <a:lstStyle/>
        <a:p>
          <a:endParaRPr lang="ru-RU"/>
        </a:p>
      </dgm:t>
    </dgm:pt>
    <dgm:pt modelId="{7FDC8ED0-8FA3-4259-9421-BD7AE8187D09}">
      <dgm:prSet custT="1"/>
      <dgm:spPr/>
      <dgm:t>
        <a:bodyPr/>
        <a:lstStyle/>
        <a:p>
          <a:r>
            <a:rPr lang="ru-RU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Беспилотные авиационные системы</a:t>
          </a:r>
        </a:p>
      </dgm:t>
    </dgm:pt>
    <dgm:pt modelId="{D5A2C7FD-3661-4F30-B2AA-293B558D251A}" type="parTrans" cxnId="{2F9C06A1-4576-4FBB-A2E8-C431A7880700}">
      <dgm:prSet/>
      <dgm:spPr>
        <a:ln>
          <a:solidFill>
            <a:srgbClr val="0081C8"/>
          </a:solidFill>
        </a:ln>
      </dgm:spPr>
      <dgm:t>
        <a:bodyPr/>
        <a:lstStyle/>
        <a:p>
          <a:endParaRPr lang="ru-RU"/>
        </a:p>
      </dgm:t>
    </dgm:pt>
    <dgm:pt modelId="{76748FFC-AE27-461C-B0C8-753F6362D4C8}" type="sibTrans" cxnId="{2F9C06A1-4576-4FBB-A2E8-C431A7880700}">
      <dgm:prSet/>
      <dgm:spPr/>
      <dgm:t>
        <a:bodyPr/>
        <a:lstStyle/>
        <a:p>
          <a:endParaRPr lang="ru-RU"/>
        </a:p>
      </dgm:t>
    </dgm:pt>
    <dgm:pt modelId="{155C980B-511D-4555-AE63-F6E4619413C3}">
      <dgm:prSet/>
      <dgm:spPr/>
    </dgm:pt>
    <dgm:pt modelId="{6B48B73E-7328-44EA-807F-BBE8EC5529DC}" type="parTrans" cxnId="{62079F1F-5EC3-46CE-88E1-4AF183FB2F1C}">
      <dgm:prSet/>
      <dgm:spPr/>
      <dgm:t>
        <a:bodyPr/>
        <a:lstStyle/>
        <a:p>
          <a:endParaRPr lang="ru-RU"/>
        </a:p>
      </dgm:t>
    </dgm:pt>
    <dgm:pt modelId="{4D3DAC6F-9654-4F33-BDEA-375845D923D2}" type="sibTrans" cxnId="{62079F1F-5EC3-46CE-88E1-4AF183FB2F1C}">
      <dgm:prSet/>
      <dgm:spPr/>
      <dgm:t>
        <a:bodyPr/>
        <a:lstStyle/>
        <a:p>
          <a:endParaRPr lang="ru-RU"/>
        </a:p>
      </dgm:t>
    </dgm:pt>
    <dgm:pt modelId="{9EC4E952-5737-4A7B-949B-A797D223FF23}">
      <dgm:prSet/>
      <dgm:spPr/>
    </dgm:pt>
    <dgm:pt modelId="{56E7E8FF-157A-4B20-9D9E-9BE6CE10BBA7}" type="parTrans" cxnId="{ECBDC26C-4020-4DD5-A61E-ECFDED469B3B}">
      <dgm:prSet/>
      <dgm:spPr/>
      <dgm:t>
        <a:bodyPr/>
        <a:lstStyle/>
        <a:p>
          <a:endParaRPr lang="ru-RU"/>
        </a:p>
      </dgm:t>
    </dgm:pt>
    <dgm:pt modelId="{8DF460FD-171C-42D4-B015-7081F749B118}" type="sibTrans" cxnId="{ECBDC26C-4020-4DD5-A61E-ECFDED469B3B}">
      <dgm:prSet/>
      <dgm:spPr/>
      <dgm:t>
        <a:bodyPr/>
        <a:lstStyle/>
        <a:p>
          <a:endParaRPr lang="ru-RU"/>
        </a:p>
      </dgm:t>
    </dgm:pt>
    <dgm:pt modelId="{79347E16-E248-4A83-942A-5242588DE2D1}">
      <dgm:prSet custT="1"/>
      <dgm:spPr/>
      <dgm:t>
        <a:bodyPr/>
        <a:lstStyle/>
        <a:p>
          <a:r>
            <a:rPr lang="ru-RU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Комплексный план модернизации и расширения магистральной инфраструктуры</a:t>
          </a:r>
        </a:p>
      </dgm:t>
    </dgm:pt>
    <dgm:pt modelId="{DF8A7A75-02D7-4EDA-9CFD-C4418D753662}" type="parTrans" cxnId="{2FF0CE3D-DEDB-4E71-A0C8-FFE93904DEFE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0638C10C-EEA1-4DC2-B60A-CE372BD3AC21}" type="sibTrans" cxnId="{2FF0CE3D-DEDB-4E71-A0C8-FFE93904DEFE}">
      <dgm:prSet/>
      <dgm:spPr/>
      <dgm:t>
        <a:bodyPr/>
        <a:lstStyle/>
        <a:p>
          <a:endParaRPr lang="ru-RU"/>
        </a:p>
      </dgm:t>
    </dgm:pt>
    <dgm:pt modelId="{C629BDB1-DD7C-4472-B843-36416104CC25}" type="pres">
      <dgm:prSet presAssocID="{849E07DD-A5B0-427A-BADB-480EADEE36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094000-3D12-47F3-968E-652346C6A38C}" type="pres">
      <dgm:prSet presAssocID="{70FEB5CF-0BB8-4776-89A5-BC193BFCFEF9}" presName="centerShape" presStyleLbl="node0" presStyleIdx="0" presStyleCnt="1" custScaleX="236509" custScaleY="192383" custLinFactNeighborX="4018" custLinFactNeighborY="-1480"/>
      <dgm:spPr/>
    </dgm:pt>
    <dgm:pt modelId="{385156A3-897D-4C52-A686-DE6CBF04F256}" type="pres">
      <dgm:prSet presAssocID="{D191030B-9FD7-4612-A3A3-7D84775EEDE9}" presName="Name9" presStyleLbl="parChTrans1D2" presStyleIdx="0" presStyleCnt="14"/>
      <dgm:spPr/>
    </dgm:pt>
    <dgm:pt modelId="{A1CA1A89-994E-4C92-AC8E-6B5D95DBDF6B}" type="pres">
      <dgm:prSet presAssocID="{D191030B-9FD7-4612-A3A3-7D84775EEDE9}" presName="connTx" presStyleLbl="parChTrans1D2" presStyleIdx="0" presStyleCnt="14"/>
      <dgm:spPr/>
    </dgm:pt>
    <dgm:pt modelId="{DA738CA4-1A3D-41AE-9C37-13F83B191D41}" type="pres">
      <dgm:prSet presAssocID="{20469BF1-2626-49C1-BD99-197326E59B57}" presName="node" presStyleLbl="node1" presStyleIdx="0" presStyleCnt="14" custScaleX="172485" custRadScaleRad="104647" custRadScaleInc="-144039">
        <dgm:presLayoutVars>
          <dgm:bulletEnabled val="1"/>
        </dgm:presLayoutVars>
      </dgm:prSet>
      <dgm:spPr/>
    </dgm:pt>
    <dgm:pt modelId="{22D347F2-F936-450A-9BE0-AA63419A3256}" type="pres">
      <dgm:prSet presAssocID="{A179B136-F490-4BDE-8B05-254FB94F8D52}" presName="Name9" presStyleLbl="parChTrans1D2" presStyleIdx="1" presStyleCnt="14"/>
      <dgm:spPr/>
    </dgm:pt>
    <dgm:pt modelId="{26D61185-9154-4027-9CD3-C2F8AE4441B7}" type="pres">
      <dgm:prSet presAssocID="{A179B136-F490-4BDE-8B05-254FB94F8D52}" presName="connTx" presStyleLbl="parChTrans1D2" presStyleIdx="1" presStyleCnt="14"/>
      <dgm:spPr/>
    </dgm:pt>
    <dgm:pt modelId="{738A5433-B1CC-47C6-8EEC-43FB9F1D8C45}" type="pres">
      <dgm:prSet presAssocID="{5E3D8E66-8863-42D7-B322-E5602B7764AD}" presName="node" presStyleLbl="node1" presStyleIdx="1" presStyleCnt="14" custScaleX="252476" custRadScaleRad="110094" custRadScaleInc="-17509">
        <dgm:presLayoutVars>
          <dgm:bulletEnabled val="1"/>
        </dgm:presLayoutVars>
      </dgm:prSet>
      <dgm:spPr/>
    </dgm:pt>
    <dgm:pt modelId="{C609E844-81F7-4E42-8018-148A87A3B319}" type="pres">
      <dgm:prSet presAssocID="{7C54958C-904A-4034-B9B0-5E1F2B488415}" presName="Name9" presStyleLbl="parChTrans1D2" presStyleIdx="2" presStyleCnt="14"/>
      <dgm:spPr/>
    </dgm:pt>
    <dgm:pt modelId="{0C7AFC2D-FCDC-442D-A42E-254821CF394E}" type="pres">
      <dgm:prSet presAssocID="{7C54958C-904A-4034-B9B0-5E1F2B488415}" presName="connTx" presStyleLbl="parChTrans1D2" presStyleIdx="2" presStyleCnt="14"/>
      <dgm:spPr/>
    </dgm:pt>
    <dgm:pt modelId="{0DCA6255-9DCF-494E-B439-EAE851D246D7}" type="pres">
      <dgm:prSet presAssocID="{EAA85B16-D9B2-47E6-8316-C1E37F507C9F}" presName="node" presStyleLbl="node1" presStyleIdx="2" presStyleCnt="14" custScaleX="201207" custRadScaleRad="146362" custRadScaleInc="22371">
        <dgm:presLayoutVars>
          <dgm:bulletEnabled val="1"/>
        </dgm:presLayoutVars>
      </dgm:prSet>
      <dgm:spPr/>
    </dgm:pt>
    <dgm:pt modelId="{7DB5B6BD-122D-4B6A-B58A-C5DF1DFBA5B5}" type="pres">
      <dgm:prSet presAssocID="{55241DA5-4723-4576-A068-CF37ADDE3407}" presName="Name9" presStyleLbl="parChTrans1D2" presStyleIdx="3" presStyleCnt="14"/>
      <dgm:spPr/>
    </dgm:pt>
    <dgm:pt modelId="{820A06E9-A490-4CD4-88EC-6D0BBFD5E9C3}" type="pres">
      <dgm:prSet presAssocID="{55241DA5-4723-4576-A068-CF37ADDE3407}" presName="connTx" presStyleLbl="parChTrans1D2" presStyleIdx="3" presStyleCnt="14"/>
      <dgm:spPr/>
    </dgm:pt>
    <dgm:pt modelId="{D5BAB8E3-222C-437C-A71B-0CD48876BA8E}" type="pres">
      <dgm:prSet presAssocID="{2AF386F0-9E07-420A-8C21-97E999FA6082}" presName="node" presStyleLbl="node1" presStyleIdx="3" presStyleCnt="14" custScaleX="248115" custRadScaleRad="160163" custRadScaleInc="-48867">
        <dgm:presLayoutVars>
          <dgm:bulletEnabled val="1"/>
        </dgm:presLayoutVars>
      </dgm:prSet>
      <dgm:spPr/>
    </dgm:pt>
    <dgm:pt modelId="{F0654DB0-B38E-4BB1-A5DE-FC2296F68B90}" type="pres">
      <dgm:prSet presAssocID="{317F107E-F919-4B34-B2B7-AE9DFF6DDC7D}" presName="Name9" presStyleLbl="parChTrans1D2" presStyleIdx="4" presStyleCnt="14"/>
      <dgm:spPr/>
    </dgm:pt>
    <dgm:pt modelId="{ABD42B14-3386-4256-8334-4CD775679F32}" type="pres">
      <dgm:prSet presAssocID="{317F107E-F919-4B34-B2B7-AE9DFF6DDC7D}" presName="connTx" presStyleLbl="parChTrans1D2" presStyleIdx="4" presStyleCnt="14"/>
      <dgm:spPr/>
    </dgm:pt>
    <dgm:pt modelId="{33F6D1DE-AF01-4953-BCAD-5B414EB7C5D6}" type="pres">
      <dgm:prSet presAssocID="{785BED81-37ED-4A7C-BAF7-713CF3C5596E}" presName="node" presStyleLbl="node1" presStyleIdx="4" presStyleCnt="14" custScaleX="164478" custRadScaleRad="162669" custRadScaleInc="-135338">
        <dgm:presLayoutVars>
          <dgm:bulletEnabled val="1"/>
        </dgm:presLayoutVars>
      </dgm:prSet>
      <dgm:spPr/>
    </dgm:pt>
    <dgm:pt modelId="{F7CAD477-280B-4584-8AAF-9C55D5D6A508}" type="pres">
      <dgm:prSet presAssocID="{A03B4353-4DDF-493D-9A64-F9C65582F1B4}" presName="Name9" presStyleLbl="parChTrans1D2" presStyleIdx="5" presStyleCnt="14"/>
      <dgm:spPr/>
    </dgm:pt>
    <dgm:pt modelId="{3153C598-8437-4C46-9CA8-A55218F5FD3C}" type="pres">
      <dgm:prSet presAssocID="{A03B4353-4DDF-493D-9A64-F9C65582F1B4}" presName="connTx" presStyleLbl="parChTrans1D2" presStyleIdx="5" presStyleCnt="14"/>
      <dgm:spPr/>
    </dgm:pt>
    <dgm:pt modelId="{58BC006F-2188-4A6B-BFEF-0115DF3355CC}" type="pres">
      <dgm:prSet presAssocID="{73469D9E-8C37-4A72-A0D7-935E526B29A1}" presName="node" presStyleLbl="node1" presStyleIdx="5" presStyleCnt="14" custScaleX="269314" custScaleY="104397" custRadScaleRad="156119" custRadScaleInc="-203741">
        <dgm:presLayoutVars>
          <dgm:bulletEnabled val="1"/>
        </dgm:presLayoutVars>
      </dgm:prSet>
      <dgm:spPr/>
    </dgm:pt>
    <dgm:pt modelId="{A3A39B2B-1AE6-4ACB-9DC2-2CD79F1992B2}" type="pres">
      <dgm:prSet presAssocID="{3ACF6BAD-3D2E-41CF-8874-D72E54FED96C}" presName="Name9" presStyleLbl="parChTrans1D2" presStyleIdx="6" presStyleCnt="14"/>
      <dgm:spPr/>
    </dgm:pt>
    <dgm:pt modelId="{14DC1315-69E7-4856-AAE5-B90EB70C6EEC}" type="pres">
      <dgm:prSet presAssocID="{3ACF6BAD-3D2E-41CF-8874-D72E54FED96C}" presName="connTx" presStyleLbl="parChTrans1D2" presStyleIdx="6" presStyleCnt="14"/>
      <dgm:spPr/>
    </dgm:pt>
    <dgm:pt modelId="{EB3ECBFF-8EC7-4749-9142-D7438D33D80C}" type="pres">
      <dgm:prSet presAssocID="{A6201C63-CCCE-4299-B791-B6C7D8E9E178}" presName="node" presStyleLbl="node1" presStyleIdx="6" presStyleCnt="14" custScaleX="284724" custRadScaleRad="135685" custRadScaleInc="-264533">
        <dgm:presLayoutVars>
          <dgm:bulletEnabled val="1"/>
        </dgm:presLayoutVars>
      </dgm:prSet>
      <dgm:spPr/>
    </dgm:pt>
    <dgm:pt modelId="{F8FA18B0-DE3E-40BD-9FEC-CB7304A076BA}" type="pres">
      <dgm:prSet presAssocID="{BC485765-7957-4FE8-B650-B852092D4532}" presName="Name9" presStyleLbl="parChTrans1D2" presStyleIdx="7" presStyleCnt="14"/>
      <dgm:spPr/>
    </dgm:pt>
    <dgm:pt modelId="{BB91333B-F362-41D2-B216-EAE2FDECAD3E}" type="pres">
      <dgm:prSet presAssocID="{BC485765-7957-4FE8-B650-B852092D4532}" presName="connTx" presStyleLbl="parChTrans1D2" presStyleIdx="7" presStyleCnt="14"/>
      <dgm:spPr/>
    </dgm:pt>
    <dgm:pt modelId="{2D7B8238-6A25-4271-B07B-C135EACE3571}" type="pres">
      <dgm:prSet presAssocID="{F00040BC-240C-47B1-9631-5856AA18525D}" presName="node" presStyleLbl="node1" presStyleIdx="7" presStyleCnt="14" custScaleX="189589" custRadScaleRad="105428" custRadScaleInc="-186046">
        <dgm:presLayoutVars>
          <dgm:bulletEnabled val="1"/>
        </dgm:presLayoutVars>
      </dgm:prSet>
      <dgm:spPr/>
    </dgm:pt>
    <dgm:pt modelId="{F05955F0-AB2E-45AC-8AAB-B42AF3700347}" type="pres">
      <dgm:prSet presAssocID="{8CA2C64B-5137-4013-94EB-09D617D42F7F}" presName="Name9" presStyleLbl="parChTrans1D2" presStyleIdx="8" presStyleCnt="14"/>
      <dgm:spPr/>
    </dgm:pt>
    <dgm:pt modelId="{27305DC6-7D79-4FB0-B825-B2FF8436D89D}" type="pres">
      <dgm:prSet presAssocID="{8CA2C64B-5137-4013-94EB-09D617D42F7F}" presName="connTx" presStyleLbl="parChTrans1D2" presStyleIdx="8" presStyleCnt="14"/>
      <dgm:spPr/>
    </dgm:pt>
    <dgm:pt modelId="{D03FE1D1-5932-4145-A343-717BA214BA60}" type="pres">
      <dgm:prSet presAssocID="{C4D8171A-2F8D-420A-AC83-5991D7F847A1}" presName="node" presStyleLbl="node1" presStyleIdx="8" presStyleCnt="14" custScaleX="126961" custRadScaleRad="102053" custRadScaleInc="-105283">
        <dgm:presLayoutVars>
          <dgm:bulletEnabled val="1"/>
        </dgm:presLayoutVars>
      </dgm:prSet>
      <dgm:spPr/>
    </dgm:pt>
    <dgm:pt modelId="{B6486FED-0968-4B39-AE4C-9872FA24AD4E}" type="pres">
      <dgm:prSet presAssocID="{5486726E-E8F7-4A90-BEC6-F4210A6932F7}" presName="Name9" presStyleLbl="parChTrans1D2" presStyleIdx="9" presStyleCnt="14"/>
      <dgm:spPr/>
    </dgm:pt>
    <dgm:pt modelId="{B5AE84AF-DA45-4589-8434-FB541CBF48D7}" type="pres">
      <dgm:prSet presAssocID="{5486726E-E8F7-4A90-BEC6-F4210A6932F7}" presName="connTx" presStyleLbl="parChTrans1D2" presStyleIdx="9" presStyleCnt="14"/>
      <dgm:spPr/>
    </dgm:pt>
    <dgm:pt modelId="{FEA3C195-481F-4ED0-92A0-ED747D3EC226}" type="pres">
      <dgm:prSet presAssocID="{C703676C-0375-45BF-9F26-00DB24E54CC7}" presName="node" presStyleLbl="node1" presStyleIdx="9" presStyleCnt="14" custScaleX="351191" custScaleY="173640" custRadScaleRad="129649" custRadScaleInc="-698">
        <dgm:presLayoutVars>
          <dgm:bulletEnabled val="1"/>
        </dgm:presLayoutVars>
      </dgm:prSet>
      <dgm:spPr/>
    </dgm:pt>
    <dgm:pt modelId="{4A99264E-FF3B-488A-80A1-374CDD82E392}" type="pres">
      <dgm:prSet presAssocID="{FFDCF838-9011-4167-BFB7-BFC588ADC76A}" presName="Name9" presStyleLbl="parChTrans1D2" presStyleIdx="10" presStyleCnt="14"/>
      <dgm:spPr/>
    </dgm:pt>
    <dgm:pt modelId="{B45A4163-5484-4683-8B3B-59320F432F2E}" type="pres">
      <dgm:prSet presAssocID="{FFDCF838-9011-4167-BFB7-BFC588ADC76A}" presName="connTx" presStyleLbl="parChTrans1D2" presStyleIdx="10" presStyleCnt="14"/>
      <dgm:spPr/>
    </dgm:pt>
    <dgm:pt modelId="{18699D8A-DFF7-4438-A3C3-265088E309D0}" type="pres">
      <dgm:prSet presAssocID="{817C3D88-64C0-43DB-8AE6-435906A379AF}" presName="node" presStyleLbl="node1" presStyleIdx="10" presStyleCnt="14" custScaleX="236104" custRadScaleRad="150842" custRadScaleInc="-1962">
        <dgm:presLayoutVars>
          <dgm:bulletEnabled val="1"/>
        </dgm:presLayoutVars>
      </dgm:prSet>
      <dgm:spPr/>
    </dgm:pt>
    <dgm:pt modelId="{663B5811-23F1-4E87-A51C-03347BEAFE7F}" type="pres">
      <dgm:prSet presAssocID="{EC15BF0A-8913-459F-882B-0BC699464B26}" presName="Name9" presStyleLbl="parChTrans1D2" presStyleIdx="11" presStyleCnt="14"/>
      <dgm:spPr/>
    </dgm:pt>
    <dgm:pt modelId="{099A52E7-F68C-44E4-A845-CC3C34545D6D}" type="pres">
      <dgm:prSet presAssocID="{EC15BF0A-8913-459F-882B-0BC699464B26}" presName="connTx" presStyleLbl="parChTrans1D2" presStyleIdx="11" presStyleCnt="14"/>
      <dgm:spPr/>
    </dgm:pt>
    <dgm:pt modelId="{79A76B1A-FCE7-4017-A1B5-AEB292513F42}" type="pres">
      <dgm:prSet presAssocID="{FE3058CE-56D2-4497-A55B-ED9272E7F83A}" presName="node" presStyleLbl="node1" presStyleIdx="11" presStyleCnt="14" custScaleX="256271" custScaleY="106491" custRadScaleRad="151206" custRadScaleInc="-93183">
        <dgm:presLayoutVars>
          <dgm:bulletEnabled val="1"/>
        </dgm:presLayoutVars>
      </dgm:prSet>
      <dgm:spPr/>
    </dgm:pt>
    <dgm:pt modelId="{7F415288-D218-436E-9D97-5CF7A4E20E4A}" type="pres">
      <dgm:prSet presAssocID="{DF8A7A75-02D7-4EDA-9CFD-C4418D753662}" presName="Name9" presStyleLbl="parChTrans1D2" presStyleIdx="12" presStyleCnt="14"/>
      <dgm:spPr/>
    </dgm:pt>
    <dgm:pt modelId="{0F24413A-5942-4A05-AE5B-5FA13C2BA722}" type="pres">
      <dgm:prSet presAssocID="{DF8A7A75-02D7-4EDA-9CFD-C4418D753662}" presName="connTx" presStyleLbl="parChTrans1D2" presStyleIdx="12" presStyleCnt="14"/>
      <dgm:spPr/>
    </dgm:pt>
    <dgm:pt modelId="{3434060E-D5D7-4B4B-81C9-995953190DF8}" type="pres">
      <dgm:prSet presAssocID="{79347E16-E248-4A83-942A-5242588DE2D1}" presName="node" presStyleLbl="node1" presStyleIdx="12" presStyleCnt="14" custScaleX="357798" custScaleY="152758" custRadScaleRad="148424" custRadScaleInc="-160373">
        <dgm:presLayoutVars>
          <dgm:bulletEnabled val="1"/>
        </dgm:presLayoutVars>
      </dgm:prSet>
      <dgm:spPr/>
    </dgm:pt>
    <dgm:pt modelId="{676D36C7-791C-4A4E-BF5F-D88D04D1AE2D}" type="pres">
      <dgm:prSet presAssocID="{D5A2C7FD-3661-4F30-B2AA-293B558D251A}" presName="Name9" presStyleLbl="parChTrans1D2" presStyleIdx="13" presStyleCnt="14"/>
      <dgm:spPr/>
    </dgm:pt>
    <dgm:pt modelId="{0689DE5D-2FBF-4F5C-8EC2-D72F2262908E}" type="pres">
      <dgm:prSet presAssocID="{D5A2C7FD-3661-4F30-B2AA-293B558D251A}" presName="connTx" presStyleLbl="parChTrans1D2" presStyleIdx="13" presStyleCnt="14"/>
      <dgm:spPr/>
    </dgm:pt>
    <dgm:pt modelId="{9E7FCC8C-D156-423B-83BA-C9AF2657F643}" type="pres">
      <dgm:prSet presAssocID="{7FDC8ED0-8FA3-4259-9421-BD7AE8187D09}" presName="node" presStyleLbl="node1" presStyleIdx="13" presStyleCnt="14" custScaleX="240037" custScaleY="95530" custRadScaleRad="128915" custRadScaleInc="-182312">
        <dgm:presLayoutVars>
          <dgm:bulletEnabled val="1"/>
        </dgm:presLayoutVars>
      </dgm:prSet>
      <dgm:spPr/>
    </dgm:pt>
  </dgm:ptLst>
  <dgm:cxnLst>
    <dgm:cxn modelId="{13E5AF0B-F04D-4EE7-8256-604F3CD77D6A}" type="presOf" srcId="{2AF386F0-9E07-420A-8C21-97E999FA6082}" destId="{D5BAB8E3-222C-437C-A71B-0CD48876BA8E}" srcOrd="0" destOrd="0" presId="urn:microsoft.com/office/officeart/2005/8/layout/radial1"/>
    <dgm:cxn modelId="{15E88112-00FF-40C2-8BB4-F54738EC2910}" type="presOf" srcId="{70FEB5CF-0BB8-4776-89A5-BC193BFCFEF9}" destId="{42094000-3D12-47F3-968E-652346C6A38C}" srcOrd="0" destOrd="0" presId="urn:microsoft.com/office/officeart/2005/8/layout/radial1"/>
    <dgm:cxn modelId="{F80A0215-A05A-40B3-BC8D-1814ADC4BF39}" type="presOf" srcId="{20469BF1-2626-49C1-BD99-197326E59B57}" destId="{DA738CA4-1A3D-41AE-9C37-13F83B191D41}" srcOrd="0" destOrd="0" presId="urn:microsoft.com/office/officeart/2005/8/layout/radial1"/>
    <dgm:cxn modelId="{3EB77C15-2505-4214-9037-3A7D80EB9D84}" type="presOf" srcId="{7C54958C-904A-4034-B9B0-5E1F2B488415}" destId="{C609E844-81F7-4E42-8018-148A87A3B319}" srcOrd="0" destOrd="0" presId="urn:microsoft.com/office/officeart/2005/8/layout/radial1"/>
    <dgm:cxn modelId="{87F65116-F924-4EA9-850D-6805B0ED8C37}" type="presOf" srcId="{D5A2C7FD-3661-4F30-B2AA-293B558D251A}" destId="{0689DE5D-2FBF-4F5C-8EC2-D72F2262908E}" srcOrd="1" destOrd="0" presId="urn:microsoft.com/office/officeart/2005/8/layout/radial1"/>
    <dgm:cxn modelId="{1C291518-8F65-4EC2-985D-6144E496941E}" type="presOf" srcId="{BC485765-7957-4FE8-B650-B852092D4532}" destId="{BB91333B-F362-41D2-B216-EAE2FDECAD3E}" srcOrd="1" destOrd="0" presId="urn:microsoft.com/office/officeart/2005/8/layout/radial1"/>
    <dgm:cxn modelId="{E4CD6618-954B-498D-A726-003C596254C7}" type="presOf" srcId="{8CA2C64B-5137-4013-94EB-09D617D42F7F}" destId="{F05955F0-AB2E-45AC-8AAB-B42AF3700347}" srcOrd="0" destOrd="0" presId="urn:microsoft.com/office/officeart/2005/8/layout/radial1"/>
    <dgm:cxn modelId="{876A411F-6A61-44B1-8D6D-00BFFBE443EE}" srcId="{70FEB5CF-0BB8-4776-89A5-BC193BFCFEF9}" destId="{5E3D8E66-8863-42D7-B322-E5602B7764AD}" srcOrd="1" destOrd="0" parTransId="{A179B136-F490-4BDE-8B05-254FB94F8D52}" sibTransId="{6C7E28FA-D199-405E-8CED-4631875F5C10}"/>
    <dgm:cxn modelId="{62079F1F-5EC3-46CE-88E1-4AF183FB2F1C}" srcId="{849E07DD-A5B0-427A-BADB-480EADEE3644}" destId="{155C980B-511D-4555-AE63-F6E4619413C3}" srcOrd="1" destOrd="0" parTransId="{6B48B73E-7328-44EA-807F-BBE8EC5529DC}" sibTransId="{4D3DAC6F-9654-4F33-BDEA-375845D923D2}"/>
    <dgm:cxn modelId="{DEB73D25-303B-4D55-A27F-60F6599B59B4}" type="presOf" srcId="{A179B136-F490-4BDE-8B05-254FB94F8D52}" destId="{22D347F2-F936-450A-9BE0-AA63419A3256}" srcOrd="0" destOrd="0" presId="urn:microsoft.com/office/officeart/2005/8/layout/radial1"/>
    <dgm:cxn modelId="{F501F427-990C-49CA-8031-D839F6793790}" type="presOf" srcId="{317F107E-F919-4B34-B2B7-AE9DFF6DDC7D}" destId="{F0654DB0-B38E-4BB1-A5DE-FC2296F68B90}" srcOrd="0" destOrd="0" presId="urn:microsoft.com/office/officeart/2005/8/layout/radial1"/>
    <dgm:cxn modelId="{2279AF2B-39D3-489E-9B46-E6BC3E23228D}" srcId="{70FEB5CF-0BB8-4776-89A5-BC193BFCFEF9}" destId="{73469D9E-8C37-4A72-A0D7-935E526B29A1}" srcOrd="5" destOrd="0" parTransId="{A03B4353-4DDF-493D-9A64-F9C65582F1B4}" sibTransId="{C51F7838-FD22-4DC1-933B-C511C206B563}"/>
    <dgm:cxn modelId="{71B4212E-E8E1-4073-A327-C8302776A845}" srcId="{70FEB5CF-0BB8-4776-89A5-BC193BFCFEF9}" destId="{C4D8171A-2F8D-420A-AC83-5991D7F847A1}" srcOrd="8" destOrd="0" parTransId="{8CA2C64B-5137-4013-94EB-09D617D42F7F}" sibTransId="{E312ADA0-6559-4303-AFED-42DA302714E0}"/>
    <dgm:cxn modelId="{F6AE6E2E-9CB2-4F76-BB95-AC3C731A756B}" type="presOf" srcId="{7C54958C-904A-4034-B9B0-5E1F2B488415}" destId="{0C7AFC2D-FCDC-442D-A42E-254821CF394E}" srcOrd="1" destOrd="0" presId="urn:microsoft.com/office/officeart/2005/8/layout/radial1"/>
    <dgm:cxn modelId="{BADC7631-4E77-4D78-AA1C-6091E6D58BC7}" srcId="{70FEB5CF-0BB8-4776-89A5-BC193BFCFEF9}" destId="{FE3058CE-56D2-4497-A55B-ED9272E7F83A}" srcOrd="11" destOrd="0" parTransId="{EC15BF0A-8913-459F-882B-0BC699464B26}" sibTransId="{3582C2D7-D7CC-44FA-BDEE-1DABDA4649DB}"/>
    <dgm:cxn modelId="{01917A38-A843-47ED-AE37-23A868AB9F2C}" type="presOf" srcId="{EC15BF0A-8913-459F-882B-0BC699464B26}" destId="{663B5811-23F1-4E87-A51C-03347BEAFE7F}" srcOrd="0" destOrd="0" presId="urn:microsoft.com/office/officeart/2005/8/layout/radial1"/>
    <dgm:cxn modelId="{D55B6B3B-77EE-4456-B738-BFE493B7E6F7}" type="presOf" srcId="{D191030B-9FD7-4612-A3A3-7D84775EEDE9}" destId="{385156A3-897D-4C52-A686-DE6CBF04F256}" srcOrd="0" destOrd="0" presId="urn:microsoft.com/office/officeart/2005/8/layout/radial1"/>
    <dgm:cxn modelId="{2FF0CE3D-DEDB-4E71-A0C8-FFE93904DEFE}" srcId="{70FEB5CF-0BB8-4776-89A5-BC193BFCFEF9}" destId="{79347E16-E248-4A83-942A-5242588DE2D1}" srcOrd="12" destOrd="0" parTransId="{DF8A7A75-02D7-4EDA-9CFD-C4418D753662}" sibTransId="{0638C10C-EEA1-4DC2-B60A-CE372BD3AC21}"/>
    <dgm:cxn modelId="{908B705B-4618-441F-92DF-DA6CABCED692}" type="presOf" srcId="{785BED81-37ED-4A7C-BAF7-713CF3C5596E}" destId="{33F6D1DE-AF01-4953-BCAD-5B414EB7C5D6}" srcOrd="0" destOrd="0" presId="urn:microsoft.com/office/officeart/2005/8/layout/radial1"/>
    <dgm:cxn modelId="{E96C1742-02A0-4153-A49C-5C3581CB0A17}" srcId="{70FEB5CF-0BB8-4776-89A5-BC193BFCFEF9}" destId="{2AF386F0-9E07-420A-8C21-97E999FA6082}" srcOrd="3" destOrd="0" parTransId="{55241DA5-4723-4576-A068-CF37ADDE3407}" sibTransId="{8294628A-4F2D-4435-8C12-BB868F6C66FC}"/>
    <dgm:cxn modelId="{90299845-D98A-4046-A659-76F152719D6A}" type="presOf" srcId="{8CA2C64B-5137-4013-94EB-09D617D42F7F}" destId="{27305DC6-7D79-4FB0-B825-B2FF8436D89D}" srcOrd="1" destOrd="0" presId="urn:microsoft.com/office/officeart/2005/8/layout/radial1"/>
    <dgm:cxn modelId="{599D0E68-14DF-416F-8D83-67B96DFCBDC8}" type="presOf" srcId="{5E3D8E66-8863-42D7-B322-E5602B7764AD}" destId="{738A5433-B1CC-47C6-8EEC-43FB9F1D8C45}" srcOrd="0" destOrd="0" presId="urn:microsoft.com/office/officeart/2005/8/layout/radial1"/>
    <dgm:cxn modelId="{3F505C6C-AE01-46A4-829B-44DE0BCA7354}" type="presOf" srcId="{3ACF6BAD-3D2E-41CF-8874-D72E54FED96C}" destId="{14DC1315-69E7-4856-AAE5-B90EB70C6EEC}" srcOrd="1" destOrd="0" presId="urn:microsoft.com/office/officeart/2005/8/layout/radial1"/>
    <dgm:cxn modelId="{ECBDC26C-4020-4DD5-A61E-ECFDED469B3B}" srcId="{849E07DD-A5B0-427A-BADB-480EADEE3644}" destId="{9EC4E952-5737-4A7B-949B-A797D223FF23}" srcOrd="2" destOrd="0" parTransId="{56E7E8FF-157A-4B20-9D9E-9BE6CE10BBA7}" sibTransId="{8DF460FD-171C-42D4-B015-7081F749B118}"/>
    <dgm:cxn modelId="{D884DD6C-98F9-4B25-B677-6FF047E65709}" type="presOf" srcId="{FFDCF838-9011-4167-BFB7-BFC588ADC76A}" destId="{4A99264E-FF3B-488A-80A1-374CDD82E392}" srcOrd="0" destOrd="0" presId="urn:microsoft.com/office/officeart/2005/8/layout/radial1"/>
    <dgm:cxn modelId="{06C8C24D-897E-4CAC-B48C-A699A34FF117}" type="presOf" srcId="{55241DA5-4723-4576-A068-CF37ADDE3407}" destId="{7DB5B6BD-122D-4B6A-B58A-C5DF1DFBA5B5}" srcOrd="0" destOrd="0" presId="urn:microsoft.com/office/officeart/2005/8/layout/radial1"/>
    <dgm:cxn modelId="{A6D6E14F-9938-406A-8EFC-B0A510089865}" srcId="{849E07DD-A5B0-427A-BADB-480EADEE3644}" destId="{70FEB5CF-0BB8-4776-89A5-BC193BFCFEF9}" srcOrd="0" destOrd="0" parTransId="{A0982890-4A15-4706-95B5-8205F15F4B05}" sibTransId="{FB9B2E7E-006F-4421-95BB-F1F97E76D496}"/>
    <dgm:cxn modelId="{489FD470-AA33-4D7C-BC58-609D02C9C935}" type="presOf" srcId="{817C3D88-64C0-43DB-8AE6-435906A379AF}" destId="{18699D8A-DFF7-4438-A3C3-265088E309D0}" srcOrd="0" destOrd="0" presId="urn:microsoft.com/office/officeart/2005/8/layout/radial1"/>
    <dgm:cxn modelId="{27418775-6741-45F0-96A4-7C54888D3C0C}" type="presOf" srcId="{A03B4353-4DDF-493D-9A64-F9C65582F1B4}" destId="{3153C598-8437-4C46-9CA8-A55218F5FD3C}" srcOrd="1" destOrd="0" presId="urn:microsoft.com/office/officeart/2005/8/layout/radial1"/>
    <dgm:cxn modelId="{BC0CA557-9CD8-4D44-BEC5-3E8B9FA69DFB}" type="presOf" srcId="{EC15BF0A-8913-459F-882B-0BC699464B26}" destId="{099A52E7-F68C-44E4-A845-CC3C34545D6D}" srcOrd="1" destOrd="0" presId="urn:microsoft.com/office/officeart/2005/8/layout/radial1"/>
    <dgm:cxn modelId="{07C86159-19A5-40D2-911D-F34E94E15B35}" type="presOf" srcId="{A6201C63-CCCE-4299-B791-B6C7D8E9E178}" destId="{EB3ECBFF-8EC7-4749-9142-D7438D33D80C}" srcOrd="0" destOrd="0" presId="urn:microsoft.com/office/officeart/2005/8/layout/radial1"/>
    <dgm:cxn modelId="{F3714A7A-177A-47B4-9C79-39FDE1EBEDE5}" type="presOf" srcId="{A179B136-F490-4BDE-8B05-254FB94F8D52}" destId="{26D61185-9154-4027-9CD3-C2F8AE4441B7}" srcOrd="1" destOrd="0" presId="urn:microsoft.com/office/officeart/2005/8/layout/radial1"/>
    <dgm:cxn modelId="{4D44555A-EB03-4845-BA58-4A4CBAD62F1F}" srcId="{70FEB5CF-0BB8-4776-89A5-BC193BFCFEF9}" destId="{20469BF1-2626-49C1-BD99-197326E59B57}" srcOrd="0" destOrd="0" parTransId="{D191030B-9FD7-4612-A3A3-7D84775EEDE9}" sibTransId="{4341C09F-2873-419A-B77C-FFDA810A0CB3}"/>
    <dgm:cxn modelId="{26DF4F7D-73C0-40D5-813C-0DBF683D0600}" srcId="{70FEB5CF-0BB8-4776-89A5-BC193BFCFEF9}" destId="{785BED81-37ED-4A7C-BAF7-713CF3C5596E}" srcOrd="4" destOrd="0" parTransId="{317F107E-F919-4B34-B2B7-AE9DFF6DDC7D}" sibTransId="{124F5364-8FD6-4CAE-B32E-BCF4E4AD8AD2}"/>
    <dgm:cxn modelId="{C7FEC57E-4932-4AF4-BDE1-0C0AC0943E9F}" type="presOf" srcId="{73469D9E-8C37-4A72-A0D7-935E526B29A1}" destId="{58BC006F-2188-4A6B-BFEF-0115DF3355CC}" srcOrd="0" destOrd="0" presId="urn:microsoft.com/office/officeart/2005/8/layout/radial1"/>
    <dgm:cxn modelId="{270C1C82-7E04-4C28-A565-14AB8266B93A}" type="presOf" srcId="{79347E16-E248-4A83-942A-5242588DE2D1}" destId="{3434060E-D5D7-4B4B-81C9-995953190DF8}" srcOrd="0" destOrd="0" presId="urn:microsoft.com/office/officeart/2005/8/layout/radial1"/>
    <dgm:cxn modelId="{1D125485-73E4-48E1-B394-F7A189D42D9E}" type="presOf" srcId="{EAA85B16-D9B2-47E6-8316-C1E37F507C9F}" destId="{0DCA6255-9DCF-494E-B439-EAE851D246D7}" srcOrd="0" destOrd="0" presId="urn:microsoft.com/office/officeart/2005/8/layout/radial1"/>
    <dgm:cxn modelId="{CE39E68D-8147-48A7-802F-2592A7B2D120}" srcId="{70FEB5CF-0BB8-4776-89A5-BC193BFCFEF9}" destId="{EAA85B16-D9B2-47E6-8316-C1E37F507C9F}" srcOrd="2" destOrd="0" parTransId="{7C54958C-904A-4034-B9B0-5E1F2B488415}" sibTransId="{43B0ECAB-BD0C-4BE5-AF6B-0F9052FBB588}"/>
    <dgm:cxn modelId="{C6609690-83BB-4B06-8C88-6241BA193C17}" type="presOf" srcId="{C4D8171A-2F8D-420A-AC83-5991D7F847A1}" destId="{D03FE1D1-5932-4145-A343-717BA214BA60}" srcOrd="0" destOrd="0" presId="urn:microsoft.com/office/officeart/2005/8/layout/radial1"/>
    <dgm:cxn modelId="{F963B493-6887-4E51-B066-64CAABA9DF78}" type="presOf" srcId="{A03B4353-4DDF-493D-9A64-F9C65582F1B4}" destId="{F7CAD477-280B-4584-8AAF-9C55D5D6A508}" srcOrd="0" destOrd="0" presId="urn:microsoft.com/office/officeart/2005/8/layout/radial1"/>
    <dgm:cxn modelId="{2F9C06A1-4576-4FBB-A2E8-C431A7880700}" srcId="{70FEB5CF-0BB8-4776-89A5-BC193BFCFEF9}" destId="{7FDC8ED0-8FA3-4259-9421-BD7AE8187D09}" srcOrd="13" destOrd="0" parTransId="{D5A2C7FD-3661-4F30-B2AA-293B558D251A}" sibTransId="{76748FFC-AE27-461C-B0C8-753F6362D4C8}"/>
    <dgm:cxn modelId="{72FDBFA5-C9BD-4121-80C1-670B0032A589}" type="presOf" srcId="{3ACF6BAD-3D2E-41CF-8874-D72E54FED96C}" destId="{A3A39B2B-1AE6-4ACB-9DC2-2CD79F1992B2}" srcOrd="0" destOrd="0" presId="urn:microsoft.com/office/officeart/2005/8/layout/radial1"/>
    <dgm:cxn modelId="{44E7E9BA-DD7D-424C-92BB-6E6C34245AD7}" type="presOf" srcId="{FFDCF838-9011-4167-BFB7-BFC588ADC76A}" destId="{B45A4163-5484-4683-8B3B-59320F432F2E}" srcOrd="1" destOrd="0" presId="urn:microsoft.com/office/officeart/2005/8/layout/radial1"/>
    <dgm:cxn modelId="{DC4CE0BC-E8C3-4826-A6B3-4F07CA61FB8A}" srcId="{70FEB5CF-0BB8-4776-89A5-BC193BFCFEF9}" destId="{C703676C-0375-45BF-9F26-00DB24E54CC7}" srcOrd="9" destOrd="0" parTransId="{5486726E-E8F7-4A90-BEC6-F4210A6932F7}" sibTransId="{96A939C3-C748-437C-985D-4003AE3FE0F2}"/>
    <dgm:cxn modelId="{0D377FC3-AC13-47C3-9E0D-2DF096025BDE}" srcId="{70FEB5CF-0BB8-4776-89A5-BC193BFCFEF9}" destId="{817C3D88-64C0-43DB-8AE6-435906A379AF}" srcOrd="10" destOrd="0" parTransId="{FFDCF838-9011-4167-BFB7-BFC588ADC76A}" sibTransId="{B40A8585-B645-40E1-8710-E59093631129}"/>
    <dgm:cxn modelId="{10BEA6C7-4CEF-4776-BBC1-DAE97F2C98C8}" type="presOf" srcId="{BC485765-7957-4FE8-B650-B852092D4532}" destId="{F8FA18B0-DE3E-40BD-9FEC-CB7304A076BA}" srcOrd="0" destOrd="0" presId="urn:microsoft.com/office/officeart/2005/8/layout/radial1"/>
    <dgm:cxn modelId="{A7432ECA-2E56-47E4-8F5C-F7E3394EE00B}" type="presOf" srcId="{D191030B-9FD7-4612-A3A3-7D84775EEDE9}" destId="{A1CA1A89-994E-4C92-AC8E-6B5D95DBDF6B}" srcOrd="1" destOrd="0" presId="urn:microsoft.com/office/officeart/2005/8/layout/radial1"/>
    <dgm:cxn modelId="{EC8B94CC-6792-4949-82EA-0F3FF9B5EF44}" type="presOf" srcId="{F00040BC-240C-47B1-9631-5856AA18525D}" destId="{2D7B8238-6A25-4271-B07B-C135EACE3571}" srcOrd="0" destOrd="0" presId="urn:microsoft.com/office/officeart/2005/8/layout/radial1"/>
    <dgm:cxn modelId="{126AB0CD-7C3D-442E-BD41-74C1AE0687C4}" srcId="{70FEB5CF-0BB8-4776-89A5-BC193BFCFEF9}" destId="{A6201C63-CCCE-4299-B791-B6C7D8E9E178}" srcOrd="6" destOrd="0" parTransId="{3ACF6BAD-3D2E-41CF-8874-D72E54FED96C}" sibTransId="{4E321EE6-51D4-4AC2-90EF-E3E8225617CC}"/>
    <dgm:cxn modelId="{423519D3-73FE-42F3-822E-22F15E422335}" type="presOf" srcId="{DF8A7A75-02D7-4EDA-9CFD-C4418D753662}" destId="{0F24413A-5942-4A05-AE5B-5FA13C2BA722}" srcOrd="1" destOrd="0" presId="urn:microsoft.com/office/officeart/2005/8/layout/radial1"/>
    <dgm:cxn modelId="{3B0602D7-308D-4522-A1AB-8FDAC7952EA8}" type="presOf" srcId="{55241DA5-4723-4576-A068-CF37ADDE3407}" destId="{820A06E9-A490-4CD4-88EC-6D0BBFD5E9C3}" srcOrd="1" destOrd="0" presId="urn:microsoft.com/office/officeart/2005/8/layout/radial1"/>
    <dgm:cxn modelId="{248C26E1-6DB0-4ABD-B389-BF3A4A5235C1}" srcId="{70FEB5CF-0BB8-4776-89A5-BC193BFCFEF9}" destId="{F00040BC-240C-47B1-9631-5856AA18525D}" srcOrd="7" destOrd="0" parTransId="{BC485765-7957-4FE8-B650-B852092D4532}" sibTransId="{4457F7F8-7C21-4AB6-8AE1-8CBF4E2F3E3D}"/>
    <dgm:cxn modelId="{24A4AAE3-32AD-48D9-A534-D77A5C4F27FC}" type="presOf" srcId="{5486726E-E8F7-4A90-BEC6-F4210A6932F7}" destId="{B5AE84AF-DA45-4589-8434-FB541CBF48D7}" srcOrd="1" destOrd="0" presId="urn:microsoft.com/office/officeart/2005/8/layout/radial1"/>
    <dgm:cxn modelId="{1C9E66E5-CB84-4743-A8A0-BBD661A21C1D}" type="presOf" srcId="{5486726E-E8F7-4A90-BEC6-F4210A6932F7}" destId="{B6486FED-0968-4B39-AE4C-9872FA24AD4E}" srcOrd="0" destOrd="0" presId="urn:microsoft.com/office/officeart/2005/8/layout/radial1"/>
    <dgm:cxn modelId="{E9C35BE8-8CCA-4EB4-9500-A3D95BC11A08}" type="presOf" srcId="{849E07DD-A5B0-427A-BADB-480EADEE3644}" destId="{C629BDB1-DD7C-4472-B843-36416104CC25}" srcOrd="0" destOrd="0" presId="urn:microsoft.com/office/officeart/2005/8/layout/radial1"/>
    <dgm:cxn modelId="{FBEAC0EA-4262-4E65-A95A-74BD26C6D4A7}" type="presOf" srcId="{FE3058CE-56D2-4497-A55B-ED9272E7F83A}" destId="{79A76B1A-FCE7-4017-A1B5-AEB292513F42}" srcOrd="0" destOrd="0" presId="urn:microsoft.com/office/officeart/2005/8/layout/radial1"/>
    <dgm:cxn modelId="{396C1AEE-71B5-4F87-9512-1C0136BB7BAC}" type="presOf" srcId="{D5A2C7FD-3661-4F30-B2AA-293B558D251A}" destId="{676D36C7-791C-4A4E-BF5F-D88D04D1AE2D}" srcOrd="0" destOrd="0" presId="urn:microsoft.com/office/officeart/2005/8/layout/radial1"/>
    <dgm:cxn modelId="{17B9EAEF-0DEA-4455-A30F-FCC318A3047B}" type="presOf" srcId="{DF8A7A75-02D7-4EDA-9CFD-C4418D753662}" destId="{7F415288-D218-436E-9D97-5CF7A4E20E4A}" srcOrd="0" destOrd="0" presId="urn:microsoft.com/office/officeart/2005/8/layout/radial1"/>
    <dgm:cxn modelId="{BA8416F0-6870-44F5-A571-1B0406A7CF31}" type="presOf" srcId="{7FDC8ED0-8FA3-4259-9421-BD7AE8187D09}" destId="{9E7FCC8C-D156-423B-83BA-C9AF2657F643}" srcOrd="0" destOrd="0" presId="urn:microsoft.com/office/officeart/2005/8/layout/radial1"/>
    <dgm:cxn modelId="{D0088BF3-CD0F-4E47-8D60-0450D04CE090}" type="presOf" srcId="{317F107E-F919-4B34-B2B7-AE9DFF6DDC7D}" destId="{ABD42B14-3386-4256-8334-4CD775679F32}" srcOrd="1" destOrd="0" presId="urn:microsoft.com/office/officeart/2005/8/layout/radial1"/>
    <dgm:cxn modelId="{5D0DBFF8-FB27-4043-B0FA-8D8489023DB3}" type="presOf" srcId="{C703676C-0375-45BF-9F26-00DB24E54CC7}" destId="{FEA3C195-481F-4ED0-92A0-ED747D3EC226}" srcOrd="0" destOrd="0" presId="urn:microsoft.com/office/officeart/2005/8/layout/radial1"/>
    <dgm:cxn modelId="{7D305E61-6816-4CE9-B70B-F086E1530887}" type="presParOf" srcId="{C629BDB1-DD7C-4472-B843-36416104CC25}" destId="{42094000-3D12-47F3-968E-652346C6A38C}" srcOrd="0" destOrd="0" presId="urn:microsoft.com/office/officeart/2005/8/layout/radial1"/>
    <dgm:cxn modelId="{0314E1B1-80C6-4968-AD31-6E2AABA179ED}" type="presParOf" srcId="{C629BDB1-DD7C-4472-B843-36416104CC25}" destId="{385156A3-897D-4C52-A686-DE6CBF04F256}" srcOrd="1" destOrd="0" presId="urn:microsoft.com/office/officeart/2005/8/layout/radial1"/>
    <dgm:cxn modelId="{569C3815-B428-4B7A-B736-F7075A212DE1}" type="presParOf" srcId="{385156A3-897D-4C52-A686-DE6CBF04F256}" destId="{A1CA1A89-994E-4C92-AC8E-6B5D95DBDF6B}" srcOrd="0" destOrd="0" presId="urn:microsoft.com/office/officeart/2005/8/layout/radial1"/>
    <dgm:cxn modelId="{B40B5B8D-4D0B-4916-B31F-BB7EB4ED9657}" type="presParOf" srcId="{C629BDB1-DD7C-4472-B843-36416104CC25}" destId="{DA738CA4-1A3D-41AE-9C37-13F83B191D41}" srcOrd="2" destOrd="0" presId="urn:microsoft.com/office/officeart/2005/8/layout/radial1"/>
    <dgm:cxn modelId="{EE5D1365-F376-4E38-967A-9E1B4D146F60}" type="presParOf" srcId="{C629BDB1-DD7C-4472-B843-36416104CC25}" destId="{22D347F2-F936-450A-9BE0-AA63419A3256}" srcOrd="3" destOrd="0" presId="urn:microsoft.com/office/officeart/2005/8/layout/radial1"/>
    <dgm:cxn modelId="{EB647EC2-8135-46C1-8A7E-22EC390DF60A}" type="presParOf" srcId="{22D347F2-F936-450A-9BE0-AA63419A3256}" destId="{26D61185-9154-4027-9CD3-C2F8AE4441B7}" srcOrd="0" destOrd="0" presId="urn:microsoft.com/office/officeart/2005/8/layout/radial1"/>
    <dgm:cxn modelId="{EEEB82CB-0303-45AA-B22B-325C1C4FD7EB}" type="presParOf" srcId="{C629BDB1-DD7C-4472-B843-36416104CC25}" destId="{738A5433-B1CC-47C6-8EEC-43FB9F1D8C45}" srcOrd="4" destOrd="0" presId="urn:microsoft.com/office/officeart/2005/8/layout/radial1"/>
    <dgm:cxn modelId="{5ED137CC-85A0-4BD5-A2DE-CF898E7E669A}" type="presParOf" srcId="{C629BDB1-DD7C-4472-B843-36416104CC25}" destId="{C609E844-81F7-4E42-8018-148A87A3B319}" srcOrd="5" destOrd="0" presId="urn:microsoft.com/office/officeart/2005/8/layout/radial1"/>
    <dgm:cxn modelId="{AC8C0FD5-396E-4184-B6DD-C7955D7E3445}" type="presParOf" srcId="{C609E844-81F7-4E42-8018-148A87A3B319}" destId="{0C7AFC2D-FCDC-442D-A42E-254821CF394E}" srcOrd="0" destOrd="0" presId="urn:microsoft.com/office/officeart/2005/8/layout/radial1"/>
    <dgm:cxn modelId="{E9C0367F-C60E-4589-B0C7-05572259E969}" type="presParOf" srcId="{C629BDB1-DD7C-4472-B843-36416104CC25}" destId="{0DCA6255-9DCF-494E-B439-EAE851D246D7}" srcOrd="6" destOrd="0" presId="urn:microsoft.com/office/officeart/2005/8/layout/radial1"/>
    <dgm:cxn modelId="{F4AE722C-FF40-4909-8531-BA88332DCC5C}" type="presParOf" srcId="{C629BDB1-DD7C-4472-B843-36416104CC25}" destId="{7DB5B6BD-122D-4B6A-B58A-C5DF1DFBA5B5}" srcOrd="7" destOrd="0" presId="urn:microsoft.com/office/officeart/2005/8/layout/radial1"/>
    <dgm:cxn modelId="{D60D2867-D22B-4B58-A90C-F668C63E4330}" type="presParOf" srcId="{7DB5B6BD-122D-4B6A-B58A-C5DF1DFBA5B5}" destId="{820A06E9-A490-4CD4-88EC-6D0BBFD5E9C3}" srcOrd="0" destOrd="0" presId="urn:microsoft.com/office/officeart/2005/8/layout/radial1"/>
    <dgm:cxn modelId="{25A01A9A-D4F0-45D9-BD6D-6A65660BD3E0}" type="presParOf" srcId="{C629BDB1-DD7C-4472-B843-36416104CC25}" destId="{D5BAB8E3-222C-437C-A71B-0CD48876BA8E}" srcOrd="8" destOrd="0" presId="urn:microsoft.com/office/officeart/2005/8/layout/radial1"/>
    <dgm:cxn modelId="{C3AE9CFE-7E05-48B2-868E-DE2D45F16EC5}" type="presParOf" srcId="{C629BDB1-DD7C-4472-B843-36416104CC25}" destId="{F0654DB0-B38E-4BB1-A5DE-FC2296F68B90}" srcOrd="9" destOrd="0" presId="urn:microsoft.com/office/officeart/2005/8/layout/radial1"/>
    <dgm:cxn modelId="{03D8479B-3D7F-45E8-8F82-32AEDBAC4634}" type="presParOf" srcId="{F0654DB0-B38E-4BB1-A5DE-FC2296F68B90}" destId="{ABD42B14-3386-4256-8334-4CD775679F32}" srcOrd="0" destOrd="0" presId="urn:microsoft.com/office/officeart/2005/8/layout/radial1"/>
    <dgm:cxn modelId="{68ED52AD-2528-4CE3-9D4C-ECCB78D0DFF3}" type="presParOf" srcId="{C629BDB1-DD7C-4472-B843-36416104CC25}" destId="{33F6D1DE-AF01-4953-BCAD-5B414EB7C5D6}" srcOrd="10" destOrd="0" presId="urn:microsoft.com/office/officeart/2005/8/layout/radial1"/>
    <dgm:cxn modelId="{C008A7BA-5F4E-48DB-AFDD-7A037F3A55B0}" type="presParOf" srcId="{C629BDB1-DD7C-4472-B843-36416104CC25}" destId="{F7CAD477-280B-4584-8AAF-9C55D5D6A508}" srcOrd="11" destOrd="0" presId="urn:microsoft.com/office/officeart/2005/8/layout/radial1"/>
    <dgm:cxn modelId="{699AAA08-9B27-4750-BDD6-E8D02B3C2F27}" type="presParOf" srcId="{F7CAD477-280B-4584-8AAF-9C55D5D6A508}" destId="{3153C598-8437-4C46-9CA8-A55218F5FD3C}" srcOrd="0" destOrd="0" presId="urn:microsoft.com/office/officeart/2005/8/layout/radial1"/>
    <dgm:cxn modelId="{59B6E1E5-2B01-41AB-9764-7F384AA81620}" type="presParOf" srcId="{C629BDB1-DD7C-4472-B843-36416104CC25}" destId="{58BC006F-2188-4A6B-BFEF-0115DF3355CC}" srcOrd="12" destOrd="0" presId="urn:microsoft.com/office/officeart/2005/8/layout/radial1"/>
    <dgm:cxn modelId="{75162D80-E633-4134-98EE-0FE52EAF4C92}" type="presParOf" srcId="{C629BDB1-DD7C-4472-B843-36416104CC25}" destId="{A3A39B2B-1AE6-4ACB-9DC2-2CD79F1992B2}" srcOrd="13" destOrd="0" presId="urn:microsoft.com/office/officeart/2005/8/layout/radial1"/>
    <dgm:cxn modelId="{B7D3C54F-BBFF-4ADC-ADFB-FCEB5EBDA3E9}" type="presParOf" srcId="{A3A39B2B-1AE6-4ACB-9DC2-2CD79F1992B2}" destId="{14DC1315-69E7-4856-AAE5-B90EB70C6EEC}" srcOrd="0" destOrd="0" presId="urn:microsoft.com/office/officeart/2005/8/layout/radial1"/>
    <dgm:cxn modelId="{DD7749A8-7CC2-4598-A0EA-B146586EAB36}" type="presParOf" srcId="{C629BDB1-DD7C-4472-B843-36416104CC25}" destId="{EB3ECBFF-8EC7-4749-9142-D7438D33D80C}" srcOrd="14" destOrd="0" presId="urn:microsoft.com/office/officeart/2005/8/layout/radial1"/>
    <dgm:cxn modelId="{B80559BF-B406-4D8A-9732-469F8611901B}" type="presParOf" srcId="{C629BDB1-DD7C-4472-B843-36416104CC25}" destId="{F8FA18B0-DE3E-40BD-9FEC-CB7304A076BA}" srcOrd="15" destOrd="0" presId="urn:microsoft.com/office/officeart/2005/8/layout/radial1"/>
    <dgm:cxn modelId="{32C07CE2-8A16-47BC-A873-D4CECE2CC6DF}" type="presParOf" srcId="{F8FA18B0-DE3E-40BD-9FEC-CB7304A076BA}" destId="{BB91333B-F362-41D2-B216-EAE2FDECAD3E}" srcOrd="0" destOrd="0" presId="urn:microsoft.com/office/officeart/2005/8/layout/radial1"/>
    <dgm:cxn modelId="{1A3E9A6B-8DA1-4CE8-B465-E65E91DDFD83}" type="presParOf" srcId="{C629BDB1-DD7C-4472-B843-36416104CC25}" destId="{2D7B8238-6A25-4271-B07B-C135EACE3571}" srcOrd="16" destOrd="0" presId="urn:microsoft.com/office/officeart/2005/8/layout/radial1"/>
    <dgm:cxn modelId="{C31DE521-3ED4-420E-A167-92EB2D9C403E}" type="presParOf" srcId="{C629BDB1-DD7C-4472-B843-36416104CC25}" destId="{F05955F0-AB2E-45AC-8AAB-B42AF3700347}" srcOrd="17" destOrd="0" presId="urn:microsoft.com/office/officeart/2005/8/layout/radial1"/>
    <dgm:cxn modelId="{E6331FAB-2CD5-4E43-BF4B-D37C63B0BCED}" type="presParOf" srcId="{F05955F0-AB2E-45AC-8AAB-B42AF3700347}" destId="{27305DC6-7D79-4FB0-B825-B2FF8436D89D}" srcOrd="0" destOrd="0" presId="urn:microsoft.com/office/officeart/2005/8/layout/radial1"/>
    <dgm:cxn modelId="{507DC3FA-5F40-477E-8D27-E9D1CFFF3A78}" type="presParOf" srcId="{C629BDB1-DD7C-4472-B843-36416104CC25}" destId="{D03FE1D1-5932-4145-A343-717BA214BA60}" srcOrd="18" destOrd="0" presId="urn:microsoft.com/office/officeart/2005/8/layout/radial1"/>
    <dgm:cxn modelId="{DD2A8150-9A45-4FD3-96B3-FA4DEE460528}" type="presParOf" srcId="{C629BDB1-DD7C-4472-B843-36416104CC25}" destId="{B6486FED-0968-4B39-AE4C-9872FA24AD4E}" srcOrd="19" destOrd="0" presId="urn:microsoft.com/office/officeart/2005/8/layout/radial1"/>
    <dgm:cxn modelId="{6EB34B36-2890-479C-AA77-A0307FEA4FD2}" type="presParOf" srcId="{B6486FED-0968-4B39-AE4C-9872FA24AD4E}" destId="{B5AE84AF-DA45-4589-8434-FB541CBF48D7}" srcOrd="0" destOrd="0" presId="urn:microsoft.com/office/officeart/2005/8/layout/radial1"/>
    <dgm:cxn modelId="{779E41EF-83B6-431A-B1C7-0F5382E3FB3E}" type="presParOf" srcId="{C629BDB1-DD7C-4472-B843-36416104CC25}" destId="{FEA3C195-481F-4ED0-92A0-ED747D3EC226}" srcOrd="20" destOrd="0" presId="urn:microsoft.com/office/officeart/2005/8/layout/radial1"/>
    <dgm:cxn modelId="{36390850-B3B7-4E5D-AC38-F4CB0D51E5EE}" type="presParOf" srcId="{C629BDB1-DD7C-4472-B843-36416104CC25}" destId="{4A99264E-FF3B-488A-80A1-374CDD82E392}" srcOrd="21" destOrd="0" presId="urn:microsoft.com/office/officeart/2005/8/layout/radial1"/>
    <dgm:cxn modelId="{062B1D15-D542-48FF-93FC-5A638702DD91}" type="presParOf" srcId="{4A99264E-FF3B-488A-80A1-374CDD82E392}" destId="{B45A4163-5484-4683-8B3B-59320F432F2E}" srcOrd="0" destOrd="0" presId="urn:microsoft.com/office/officeart/2005/8/layout/radial1"/>
    <dgm:cxn modelId="{35F48F0F-A99F-4C4B-899B-6DC71960F34F}" type="presParOf" srcId="{C629BDB1-DD7C-4472-B843-36416104CC25}" destId="{18699D8A-DFF7-4438-A3C3-265088E309D0}" srcOrd="22" destOrd="0" presId="urn:microsoft.com/office/officeart/2005/8/layout/radial1"/>
    <dgm:cxn modelId="{AD3D7811-6A42-441D-A8FA-321621AA21DD}" type="presParOf" srcId="{C629BDB1-DD7C-4472-B843-36416104CC25}" destId="{663B5811-23F1-4E87-A51C-03347BEAFE7F}" srcOrd="23" destOrd="0" presId="urn:microsoft.com/office/officeart/2005/8/layout/radial1"/>
    <dgm:cxn modelId="{26629C99-F15C-4BD0-9705-C18975C6528F}" type="presParOf" srcId="{663B5811-23F1-4E87-A51C-03347BEAFE7F}" destId="{099A52E7-F68C-44E4-A845-CC3C34545D6D}" srcOrd="0" destOrd="0" presId="urn:microsoft.com/office/officeart/2005/8/layout/radial1"/>
    <dgm:cxn modelId="{811FA191-AEED-4688-937A-B9CEA89A5BB1}" type="presParOf" srcId="{C629BDB1-DD7C-4472-B843-36416104CC25}" destId="{79A76B1A-FCE7-4017-A1B5-AEB292513F42}" srcOrd="24" destOrd="0" presId="urn:microsoft.com/office/officeart/2005/8/layout/radial1"/>
    <dgm:cxn modelId="{146D363A-EEBD-45D2-A1CF-52ED6ED5F63D}" type="presParOf" srcId="{C629BDB1-DD7C-4472-B843-36416104CC25}" destId="{7F415288-D218-436E-9D97-5CF7A4E20E4A}" srcOrd="25" destOrd="0" presId="urn:microsoft.com/office/officeart/2005/8/layout/radial1"/>
    <dgm:cxn modelId="{23F72596-649C-4FA5-B5D0-8A5F1D324750}" type="presParOf" srcId="{7F415288-D218-436E-9D97-5CF7A4E20E4A}" destId="{0F24413A-5942-4A05-AE5B-5FA13C2BA722}" srcOrd="0" destOrd="0" presId="urn:microsoft.com/office/officeart/2005/8/layout/radial1"/>
    <dgm:cxn modelId="{77778650-4C34-4260-BB25-01FE7B1BBCBD}" type="presParOf" srcId="{C629BDB1-DD7C-4472-B843-36416104CC25}" destId="{3434060E-D5D7-4B4B-81C9-995953190DF8}" srcOrd="26" destOrd="0" presId="urn:microsoft.com/office/officeart/2005/8/layout/radial1"/>
    <dgm:cxn modelId="{C599DCC3-9D8C-441A-ADBF-32A1C3A31FAE}" type="presParOf" srcId="{C629BDB1-DD7C-4472-B843-36416104CC25}" destId="{676D36C7-791C-4A4E-BF5F-D88D04D1AE2D}" srcOrd="27" destOrd="0" presId="urn:microsoft.com/office/officeart/2005/8/layout/radial1"/>
    <dgm:cxn modelId="{AEA249D8-E036-44AA-8593-88015006601D}" type="presParOf" srcId="{676D36C7-791C-4A4E-BF5F-D88D04D1AE2D}" destId="{0689DE5D-2FBF-4F5C-8EC2-D72F2262908E}" srcOrd="0" destOrd="0" presId="urn:microsoft.com/office/officeart/2005/8/layout/radial1"/>
    <dgm:cxn modelId="{BE624608-44FE-40DC-921E-7A1C1D755D66}" type="presParOf" srcId="{C629BDB1-DD7C-4472-B843-36416104CC25}" destId="{9E7FCC8C-D156-423B-83BA-C9AF2657F643}" srcOrd="2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94000-3D12-47F3-968E-652346C6A38C}">
      <dsp:nvSpPr>
        <dsp:cNvPr id="0" name=""/>
        <dsp:cNvSpPr/>
      </dsp:nvSpPr>
      <dsp:spPr>
        <a:xfrm>
          <a:off x="3656916" y="1546153"/>
          <a:ext cx="1520381" cy="123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Narrow" panose="020B0606020202030204" pitchFamily="34" charset="0"/>
            </a:rPr>
            <a:t>Национальные проекты</a:t>
          </a:r>
        </a:p>
      </dsp:txBody>
      <dsp:txXfrm>
        <a:off x="3879571" y="1727266"/>
        <a:ext cx="1075071" cy="874494"/>
      </dsp:txXfrm>
    </dsp:sp>
    <dsp:sp modelId="{385156A3-897D-4C52-A686-DE6CBF04F256}">
      <dsp:nvSpPr>
        <dsp:cNvPr id="0" name=""/>
        <dsp:cNvSpPr/>
      </dsp:nvSpPr>
      <dsp:spPr>
        <a:xfrm rot="14807581">
          <a:off x="3473490" y="1116764"/>
          <a:ext cx="994631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994631" y="6801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3945940" y="1098700"/>
        <a:ext cx="49731" cy="49731"/>
      </dsp:txXfrm>
    </dsp:sp>
    <dsp:sp modelId="{DA738CA4-1A3D-41AE-9C37-13F83B191D41}">
      <dsp:nvSpPr>
        <dsp:cNvPr id="0" name=""/>
        <dsp:cNvSpPr/>
      </dsp:nvSpPr>
      <dsp:spPr>
        <a:xfrm>
          <a:off x="3086694" y="33138"/>
          <a:ext cx="1108807" cy="6428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Демография</a:t>
          </a:r>
        </a:p>
      </dsp:txBody>
      <dsp:txXfrm>
        <a:off x="3249075" y="127280"/>
        <a:ext cx="784045" cy="454558"/>
      </dsp:txXfrm>
    </dsp:sp>
    <dsp:sp modelId="{22D347F2-F936-450A-9BE0-AA63419A3256}">
      <dsp:nvSpPr>
        <dsp:cNvPr id="0" name=""/>
        <dsp:cNvSpPr/>
      </dsp:nvSpPr>
      <dsp:spPr>
        <a:xfrm rot="17403673">
          <a:off x="4307569" y="1098840"/>
          <a:ext cx="992434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992434" y="6801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4778975" y="1080831"/>
        <a:ext cx="49621" cy="49621"/>
      </dsp:txXfrm>
    </dsp:sp>
    <dsp:sp modelId="{738A5433-B1CC-47C6-8EEC-43FB9F1D8C45}">
      <dsp:nvSpPr>
        <dsp:cNvPr id="0" name=""/>
        <dsp:cNvSpPr/>
      </dsp:nvSpPr>
      <dsp:spPr>
        <a:xfrm>
          <a:off x="4278656" y="0"/>
          <a:ext cx="1623024" cy="6428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Здравоохранение</a:t>
          </a:r>
        </a:p>
      </dsp:txBody>
      <dsp:txXfrm>
        <a:off x="4516342" y="94142"/>
        <a:ext cx="1147652" cy="454558"/>
      </dsp:txXfrm>
    </dsp:sp>
    <dsp:sp modelId="{C609E844-81F7-4E42-8018-148A87A3B319}">
      <dsp:nvSpPr>
        <dsp:cNvPr id="0" name=""/>
        <dsp:cNvSpPr/>
      </dsp:nvSpPr>
      <dsp:spPr>
        <a:xfrm rot="19401422">
          <a:off x="4834825" y="1307726"/>
          <a:ext cx="1449992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449992" y="6801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523572" y="1278278"/>
        <a:ext cx="72499" cy="72499"/>
      </dsp:txXfrm>
    </dsp:sp>
    <dsp:sp modelId="{0DCA6255-9DCF-494E-B439-EAE851D246D7}">
      <dsp:nvSpPr>
        <dsp:cNvPr id="0" name=""/>
        <dsp:cNvSpPr/>
      </dsp:nvSpPr>
      <dsp:spPr>
        <a:xfrm>
          <a:off x="5854109" y="293155"/>
          <a:ext cx="1293445" cy="6428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Образование</a:t>
          </a:r>
        </a:p>
      </dsp:txBody>
      <dsp:txXfrm>
        <a:off x="6043530" y="387297"/>
        <a:ext cx="914603" cy="454558"/>
      </dsp:txXfrm>
    </dsp:sp>
    <dsp:sp modelId="{7DB5B6BD-122D-4B6A-B58A-C5DF1DFBA5B5}">
      <dsp:nvSpPr>
        <dsp:cNvPr id="0" name=""/>
        <dsp:cNvSpPr/>
      </dsp:nvSpPr>
      <dsp:spPr>
        <a:xfrm rot="20455261">
          <a:off x="5076318" y="1675554"/>
          <a:ext cx="1469660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469660" y="6801"/>
              </a:lnTo>
            </a:path>
          </a:pathLst>
        </a:custGeom>
        <a:noFill/>
        <a:ln w="25400" cap="flat" cmpd="sng" algn="ctr">
          <a:solidFill>
            <a:srgbClr val="0081C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774407" y="1645614"/>
        <a:ext cx="73483" cy="73483"/>
      </dsp:txXfrm>
    </dsp:sp>
    <dsp:sp modelId="{D5BAB8E3-222C-437C-A71B-0CD48876BA8E}">
      <dsp:nvSpPr>
        <dsp:cNvPr id="0" name=""/>
        <dsp:cNvSpPr/>
      </dsp:nvSpPr>
      <dsp:spPr>
        <a:xfrm>
          <a:off x="6313319" y="911418"/>
          <a:ext cx="1594989" cy="6428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Жилье и городская среда</a:t>
          </a:r>
        </a:p>
      </dsp:txBody>
      <dsp:txXfrm>
        <a:off x="6546900" y="1005560"/>
        <a:ext cx="1127827" cy="454558"/>
      </dsp:txXfrm>
    </dsp:sp>
    <dsp:sp modelId="{F0654DB0-B38E-4BB1-A5DE-FC2296F68B90}">
      <dsp:nvSpPr>
        <dsp:cNvPr id="0" name=""/>
        <dsp:cNvSpPr/>
      </dsp:nvSpPr>
      <dsp:spPr>
        <a:xfrm rot="21378905">
          <a:off x="5173254" y="2056929"/>
          <a:ext cx="1617472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617472" y="6801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941553" y="2023294"/>
        <a:ext cx="80873" cy="80873"/>
      </dsp:txXfrm>
    </dsp:sp>
    <dsp:sp modelId="{33F6D1DE-AF01-4953-BCAD-5B414EB7C5D6}">
      <dsp:nvSpPr>
        <dsp:cNvPr id="0" name=""/>
        <dsp:cNvSpPr/>
      </dsp:nvSpPr>
      <dsp:spPr>
        <a:xfrm>
          <a:off x="6786113" y="1656474"/>
          <a:ext cx="1057335" cy="6428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Экология</a:t>
          </a:r>
        </a:p>
      </dsp:txBody>
      <dsp:txXfrm>
        <a:off x="6940956" y="1750616"/>
        <a:ext cx="747649" cy="454558"/>
      </dsp:txXfrm>
    </dsp:sp>
    <dsp:sp modelId="{F7CAD477-280B-4584-8AAF-9C55D5D6A508}">
      <dsp:nvSpPr>
        <dsp:cNvPr id="0" name=""/>
        <dsp:cNvSpPr/>
      </dsp:nvSpPr>
      <dsp:spPr>
        <a:xfrm rot="849049">
          <a:off x="5123437" y="2500147"/>
          <a:ext cx="1303728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303728" y="6801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742708" y="2474356"/>
        <a:ext cx="65186" cy="65186"/>
      </dsp:txXfrm>
    </dsp:sp>
    <dsp:sp modelId="{58BC006F-2188-4A6B-BFEF-0115DF3355CC}">
      <dsp:nvSpPr>
        <dsp:cNvPr id="0" name=""/>
        <dsp:cNvSpPr/>
      </dsp:nvSpPr>
      <dsp:spPr>
        <a:xfrm>
          <a:off x="6267401" y="2513714"/>
          <a:ext cx="1731266" cy="6711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Безопасные качественные дороги</a:t>
          </a:r>
        </a:p>
      </dsp:txBody>
      <dsp:txXfrm>
        <a:off x="6520939" y="2611995"/>
        <a:ext cx="1224190" cy="474546"/>
      </dsp:txXfrm>
    </dsp:sp>
    <dsp:sp modelId="{A3A39B2B-1AE6-4ACB-9DC2-2CD79F1992B2}">
      <dsp:nvSpPr>
        <dsp:cNvPr id="0" name=""/>
        <dsp:cNvSpPr/>
      </dsp:nvSpPr>
      <dsp:spPr>
        <a:xfrm rot="1990725">
          <a:off x="4909635" y="2880705"/>
          <a:ext cx="1226432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226432" y="6801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5492190" y="2856846"/>
        <a:ext cx="61321" cy="61321"/>
      </dsp:txXfrm>
    </dsp:sp>
    <dsp:sp modelId="{EB3ECBFF-8EC7-4749-9142-D7438D33D80C}">
      <dsp:nvSpPr>
        <dsp:cNvPr id="0" name=""/>
        <dsp:cNvSpPr/>
      </dsp:nvSpPr>
      <dsp:spPr>
        <a:xfrm>
          <a:off x="5553989" y="3184827"/>
          <a:ext cx="1830328" cy="6428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Производительность труда</a:t>
          </a:r>
        </a:p>
      </dsp:txBody>
      <dsp:txXfrm>
        <a:off x="5822034" y="3278969"/>
        <a:ext cx="1294238" cy="454558"/>
      </dsp:txXfrm>
    </dsp:sp>
    <dsp:sp modelId="{F8FA18B0-DE3E-40BD-9FEC-CB7304A076BA}">
      <dsp:nvSpPr>
        <dsp:cNvPr id="0" name=""/>
        <dsp:cNvSpPr/>
      </dsp:nvSpPr>
      <dsp:spPr>
        <a:xfrm rot="4244302">
          <a:off x="4285403" y="3230851"/>
          <a:ext cx="1013410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013410" y="6801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4766773" y="3212317"/>
        <a:ext cx="50670" cy="50670"/>
      </dsp:txXfrm>
    </dsp:sp>
    <dsp:sp modelId="{2D7B8238-6A25-4271-B07B-C135EACE3571}">
      <dsp:nvSpPr>
        <dsp:cNvPr id="0" name=""/>
        <dsp:cNvSpPr/>
      </dsp:nvSpPr>
      <dsp:spPr>
        <a:xfrm>
          <a:off x="4460340" y="3710669"/>
          <a:ext cx="1218759" cy="6428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Цифровая экономика</a:t>
          </a:r>
        </a:p>
      </dsp:txBody>
      <dsp:txXfrm>
        <a:off x="4638823" y="3804811"/>
        <a:ext cx="861793" cy="454558"/>
      </dsp:txXfrm>
    </dsp:sp>
    <dsp:sp modelId="{F05955F0-AB2E-45AC-8AAB-B42AF3700347}">
      <dsp:nvSpPr>
        <dsp:cNvPr id="0" name=""/>
        <dsp:cNvSpPr/>
      </dsp:nvSpPr>
      <dsp:spPr>
        <a:xfrm rot="6363412">
          <a:off x="3569216" y="3267614"/>
          <a:ext cx="1056877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056877" y="6801"/>
              </a:lnTo>
            </a:path>
          </a:pathLst>
        </a:custGeom>
        <a:noFill/>
        <a:ln w="25400" cap="flat" cmpd="sng" algn="ctr">
          <a:solidFill>
            <a:srgbClr val="0081C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4071232" y="3247994"/>
        <a:ext cx="52843" cy="52843"/>
      </dsp:txXfrm>
    </dsp:sp>
    <dsp:sp modelId="{D03FE1D1-5932-4145-A343-717BA214BA60}">
      <dsp:nvSpPr>
        <dsp:cNvPr id="0" name=""/>
        <dsp:cNvSpPr/>
      </dsp:nvSpPr>
      <dsp:spPr>
        <a:xfrm>
          <a:off x="3453191" y="3774285"/>
          <a:ext cx="816159" cy="6428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Культура</a:t>
          </a:r>
        </a:p>
      </dsp:txBody>
      <dsp:txXfrm>
        <a:off x="3572715" y="3868427"/>
        <a:ext cx="577111" cy="454558"/>
      </dsp:txXfrm>
    </dsp:sp>
    <dsp:sp modelId="{B6486FED-0968-4B39-AE4C-9872FA24AD4E}">
      <dsp:nvSpPr>
        <dsp:cNvPr id="0" name=""/>
        <dsp:cNvSpPr/>
      </dsp:nvSpPr>
      <dsp:spPr>
        <a:xfrm rot="8547913">
          <a:off x="2857223" y="2924559"/>
          <a:ext cx="1123527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123527" y="6801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3390898" y="2903273"/>
        <a:ext cx="56176" cy="56176"/>
      </dsp:txXfrm>
    </dsp:sp>
    <dsp:sp modelId="{FEA3C195-481F-4ED0-92A0-ED747D3EC226}">
      <dsp:nvSpPr>
        <dsp:cNvPr id="0" name=""/>
        <dsp:cNvSpPr/>
      </dsp:nvSpPr>
      <dsp:spPr>
        <a:xfrm>
          <a:off x="1233842" y="3184823"/>
          <a:ext cx="2257606" cy="11162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Малое и среднее предпринимательство и поддержка индивидуальной предпринимательской инициативы</a:t>
          </a:r>
        </a:p>
      </dsp:txBody>
      <dsp:txXfrm>
        <a:off x="1564461" y="3348291"/>
        <a:ext cx="1596368" cy="789296"/>
      </dsp:txXfrm>
    </dsp:sp>
    <dsp:sp modelId="{4A99264E-FF3B-488A-80A1-374CDD82E392}">
      <dsp:nvSpPr>
        <dsp:cNvPr id="0" name=""/>
        <dsp:cNvSpPr/>
      </dsp:nvSpPr>
      <dsp:spPr>
        <a:xfrm rot="9990563">
          <a:off x="2142621" y="2515412"/>
          <a:ext cx="1566963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566963" y="6801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Arial Narrow" panose="020B0606020202030204" pitchFamily="34" charset="0"/>
          </a:endParaRPr>
        </a:p>
      </dsp:txBody>
      <dsp:txXfrm rot="10800000">
        <a:off x="2886928" y="2483040"/>
        <a:ext cx="78348" cy="78348"/>
      </dsp:txXfrm>
    </dsp:sp>
    <dsp:sp modelId="{18699D8A-DFF7-4438-A3C3-265088E309D0}">
      <dsp:nvSpPr>
        <dsp:cNvPr id="0" name=""/>
        <dsp:cNvSpPr/>
      </dsp:nvSpPr>
      <dsp:spPr>
        <a:xfrm>
          <a:off x="745031" y="2541982"/>
          <a:ext cx="1517777" cy="6428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Международная кооперация и экспорт</a:t>
          </a:r>
        </a:p>
      </dsp:txBody>
      <dsp:txXfrm>
        <a:off x="967304" y="2636124"/>
        <a:ext cx="1073231" cy="454558"/>
      </dsp:txXfrm>
    </dsp:sp>
    <dsp:sp modelId="{663B5811-23F1-4E87-A51C-03347BEAFE7F}">
      <dsp:nvSpPr>
        <dsp:cNvPr id="0" name=""/>
        <dsp:cNvSpPr/>
      </dsp:nvSpPr>
      <dsp:spPr>
        <a:xfrm rot="10786030">
          <a:off x="2247164" y="2163665"/>
          <a:ext cx="1409766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409766" y="6801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916803" y="2135223"/>
        <a:ext cx="70488" cy="70488"/>
      </dsp:txXfrm>
    </dsp:sp>
    <dsp:sp modelId="{79A76B1A-FCE7-4017-A1B5-AEB292513F42}">
      <dsp:nvSpPr>
        <dsp:cNvPr id="0" name=""/>
        <dsp:cNvSpPr/>
      </dsp:nvSpPr>
      <dsp:spPr>
        <a:xfrm>
          <a:off x="599789" y="1834394"/>
          <a:ext cx="1647420" cy="6845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Туризм и индустрия гостеприимства</a:t>
          </a:r>
        </a:p>
      </dsp:txBody>
      <dsp:txXfrm>
        <a:off x="841048" y="1934647"/>
        <a:ext cx="1164902" cy="484063"/>
      </dsp:txXfrm>
    </dsp:sp>
    <dsp:sp modelId="{7F415288-D218-436E-9D97-5CF7A4E20E4A}">
      <dsp:nvSpPr>
        <dsp:cNvPr id="0" name=""/>
        <dsp:cNvSpPr/>
      </dsp:nvSpPr>
      <dsp:spPr>
        <a:xfrm rot="11759898">
          <a:off x="2543215" y="1789571"/>
          <a:ext cx="1179781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179781" y="6801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103611" y="1766879"/>
        <a:ext cx="58989" cy="58989"/>
      </dsp:txXfrm>
    </dsp:sp>
    <dsp:sp modelId="{3434060E-D5D7-4B4B-81C9-995953190DF8}">
      <dsp:nvSpPr>
        <dsp:cNvPr id="0" name=""/>
        <dsp:cNvSpPr/>
      </dsp:nvSpPr>
      <dsp:spPr>
        <a:xfrm>
          <a:off x="461290" y="869063"/>
          <a:ext cx="2300079" cy="9819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Комплексный план модернизации и расширения магистральной инфраструктуры</a:t>
          </a:r>
        </a:p>
      </dsp:txBody>
      <dsp:txXfrm>
        <a:off x="798129" y="1012873"/>
        <a:ext cx="1626401" cy="694374"/>
      </dsp:txXfrm>
    </dsp:sp>
    <dsp:sp modelId="{676D36C7-791C-4A4E-BF5F-D88D04D1AE2D}">
      <dsp:nvSpPr>
        <dsp:cNvPr id="0" name=""/>
        <dsp:cNvSpPr/>
      </dsp:nvSpPr>
      <dsp:spPr>
        <a:xfrm rot="13057299">
          <a:off x="2644899" y="1316704"/>
          <a:ext cx="1361981" cy="13603"/>
        </a:xfrm>
        <a:custGeom>
          <a:avLst/>
          <a:gdLst/>
          <a:ahLst/>
          <a:cxnLst/>
          <a:rect l="0" t="0" r="0" b="0"/>
          <a:pathLst>
            <a:path>
              <a:moveTo>
                <a:pt x="0" y="6801"/>
              </a:moveTo>
              <a:lnTo>
                <a:pt x="1361981" y="6801"/>
              </a:lnTo>
            </a:path>
          </a:pathLst>
        </a:custGeom>
        <a:noFill/>
        <a:ln w="25400" cap="flat" cmpd="sng" algn="ctr">
          <a:solidFill>
            <a:srgbClr val="0081C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291840" y="1289457"/>
        <a:ext cx="68099" cy="68099"/>
      </dsp:txXfrm>
    </dsp:sp>
    <dsp:sp modelId="{9E7FCC8C-D156-423B-83BA-C9AF2657F643}">
      <dsp:nvSpPr>
        <dsp:cNvPr id="0" name=""/>
        <dsp:cNvSpPr/>
      </dsp:nvSpPr>
      <dsp:spPr>
        <a:xfrm>
          <a:off x="1660979" y="327919"/>
          <a:ext cx="1543060" cy="614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Беспилотные авиационные системы</a:t>
          </a:r>
        </a:p>
      </dsp:txBody>
      <dsp:txXfrm>
        <a:off x="1886955" y="417853"/>
        <a:ext cx="1091108" cy="434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0.30376</cdr:x>
      <cdr:y>0.00165</cdr:y>
    </cdr:from>
    <cdr:to>
      <cdr:x>0.51896</cdr:x>
      <cdr:y>0.07362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3821" y="7620"/>
          <a:ext cx="1752562" cy="333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</a:rPr>
            <a:t>697 111 086,8</a:t>
          </a:r>
        </a:p>
      </cdr:txBody>
    </cdr:sp>
  </cdr:relSizeAnchor>
  <cdr:relSizeAnchor xmlns:cdr="http://schemas.openxmlformats.org/drawingml/2006/chartDrawing">
    <cdr:from>
      <cdr:x>0.51345</cdr:x>
      <cdr:y>0.07821</cdr:y>
    </cdr:from>
    <cdr:to>
      <cdr:x>0.76281</cdr:x>
      <cdr:y>0.21132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flipH="1">
          <a:off x="4181473" y="361916"/>
          <a:ext cx="2030756" cy="61596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Профицит: 21 768 226,3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0.34106</cdr:x>
      <cdr:y>0.19033</cdr:y>
    </cdr:from>
    <cdr:to>
      <cdr:x>0.65894</cdr:x>
      <cdr:y>0.35762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981074" y="588853"/>
          <a:ext cx="914400" cy="51759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102,8%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0.35976</cdr:x>
      <cdr:y>0.18785</cdr:y>
    </cdr:from>
    <cdr:to>
      <cdr:x>0.67764</cdr:x>
      <cdr:y>0.35514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1034865" y="581183"/>
          <a:ext cx="914397" cy="51758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/>
            <a:t>99,8%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0.34422</cdr:x>
      <cdr:y>0.21434</cdr:y>
    </cdr:from>
    <cdr:to>
      <cdr:x>0.6621</cdr:x>
      <cdr:y>0.38163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990166" y="597842"/>
          <a:ext cx="914397" cy="46660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122,1%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0.34106</cdr:x>
      <cdr:y>0.23215</cdr:y>
    </cdr:from>
    <cdr:to>
      <cdr:x>0.65894</cdr:x>
      <cdr:y>0.39944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981075" y="649718"/>
          <a:ext cx="914397" cy="46819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/>
            <a:t>113,3%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0.20095</cdr:x>
      <cdr:y>0.37796</cdr:y>
    </cdr:from>
    <cdr:to>
      <cdr:x>0.36368</cdr:x>
      <cdr:y>0.62204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2575" y="707959"/>
          <a:ext cx="12573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0.16982</cdr:x>
      <cdr:y>0.28619</cdr:y>
    </cdr:from>
    <cdr:to>
      <cdr:x>0.32072</cdr:x>
      <cdr:y>0.51807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12029" y="536065"/>
          <a:ext cx="1165878" cy="434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578 280 940,3</a:t>
          </a:r>
        </a:p>
      </cdr:txBody>
    </cdr:sp>
  </cdr:relSizeAnchor>
  <cdr:relSizeAnchor xmlns:cdr="http://schemas.openxmlformats.org/drawingml/2006/chartDrawing">
    <cdr:from>
      <cdr:x>0.65087</cdr:x>
      <cdr:y>0.5</cdr:y>
    </cdr:from>
    <cdr:to>
      <cdr:x>0.80473</cdr:x>
      <cdr:y>0.66615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28717" y="936559"/>
          <a:ext cx="1188747" cy="311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275 237 185,4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0.62225</cdr:x>
      <cdr:y>0.47542</cdr:y>
    </cdr:from>
    <cdr:to>
      <cdr:x>0.8343</cdr:x>
      <cdr:y>0.64501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5114925" y="1658339"/>
          <a:ext cx="1743076" cy="59153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Всего расходов:</a:t>
          </a:r>
          <a:br>
            <a:rPr lang="ru-RU" sz="1800" b="1" dirty="0"/>
          </a:br>
          <a:r>
            <a:rPr lang="ru-RU" sz="1800" b="1" dirty="0"/>
            <a:t>578 280 940,3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0.03478</cdr:x>
      <cdr:y>0</cdr:y>
    </cdr:from>
    <cdr:to>
      <cdr:x>0.17994</cdr:x>
      <cdr:y>0.11179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-1628800"/>
          <a:ext cx="120205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800" i="1" u="sng" dirty="0"/>
            <a:t>млрд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0.19355</cdr:x>
      <cdr:y>0.39049</cdr:y>
    </cdr:from>
    <cdr:to>
      <cdr:x>0.40561</cdr:x>
      <cdr:y>0.5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590991" y="1547333"/>
          <a:ext cx="1743149" cy="43393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+mn-lt"/>
            </a:rPr>
            <a:t>85 927 168,7</a:t>
          </a:r>
          <a:endParaRPr lang="ru-RU" sz="2400" b="1" dirty="0">
            <a:solidFill>
              <a:schemeClr val="tx1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8"/>
            <a:ext cx="2946400" cy="498476"/>
          </a:xfrm>
          <a:prstGeom prst="rect">
            <a:avLst/>
          </a:prstGeom>
        </p:spPr>
        <p:txBody>
          <a:bodyPr vert="horz" lIns="91251" tIns="45628" rIns="91251" bIns="456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5" y="18"/>
            <a:ext cx="2946400" cy="498476"/>
          </a:xfrm>
          <a:prstGeom prst="rect">
            <a:avLst/>
          </a:prstGeom>
        </p:spPr>
        <p:txBody>
          <a:bodyPr vert="horz" lIns="91251" tIns="45628" rIns="91251" bIns="45628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29774"/>
            <a:ext cx="2946400" cy="498476"/>
          </a:xfrm>
          <a:prstGeom prst="rect">
            <a:avLst/>
          </a:prstGeom>
        </p:spPr>
        <p:txBody>
          <a:bodyPr vert="horz" lIns="91251" tIns="45628" rIns="91251" bIns="456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5" y="9429774"/>
            <a:ext cx="2946400" cy="498476"/>
          </a:xfrm>
          <a:prstGeom prst="rect">
            <a:avLst/>
          </a:prstGeom>
        </p:spPr>
        <p:txBody>
          <a:bodyPr vert="horz" lIns="91251" tIns="45628" rIns="91251" bIns="45628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1" y="3"/>
            <a:ext cx="2945659" cy="498135"/>
          </a:xfrm>
          <a:prstGeom prst="rect">
            <a:avLst/>
          </a:prstGeom>
        </p:spPr>
        <p:txBody>
          <a:bodyPr vert="horz" lIns="91251" tIns="45628" rIns="91251" bIns="456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5" y="3"/>
            <a:ext cx="2945659" cy="498135"/>
          </a:xfrm>
          <a:prstGeom prst="rect">
            <a:avLst/>
          </a:prstGeom>
        </p:spPr>
        <p:txBody>
          <a:bodyPr vert="horz" lIns="91251" tIns="45628" rIns="91251" bIns="45628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1" tIns="45628" rIns="91251" bIns="456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79"/>
            <a:ext cx="5438140" cy="3909239"/>
          </a:xfrm>
          <a:prstGeom prst="rect">
            <a:avLst/>
          </a:prstGeom>
        </p:spPr>
        <p:txBody>
          <a:bodyPr vert="horz" lIns="91251" tIns="45628" rIns="91251" bIns="456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1" y="9430109"/>
            <a:ext cx="2945659" cy="498134"/>
          </a:xfrm>
          <a:prstGeom prst="rect">
            <a:avLst/>
          </a:prstGeom>
        </p:spPr>
        <p:txBody>
          <a:bodyPr vert="horz" lIns="91251" tIns="45628" rIns="91251" bIns="456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5" y="9430109"/>
            <a:ext cx="2945659" cy="498134"/>
          </a:xfrm>
          <a:prstGeom prst="rect">
            <a:avLst/>
          </a:prstGeom>
        </p:spPr>
        <p:txBody>
          <a:bodyPr vert="horz" lIns="91251" tIns="45628" rIns="91251" bIns="45628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0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5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1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0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2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7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3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4" indent="0" algn="ctr">
              <a:buNone/>
              <a:defRPr sz="1500"/>
            </a:lvl2pPr>
            <a:lvl3pPr marL="685828" indent="0" algn="ctr">
              <a:buNone/>
              <a:defRPr sz="1350"/>
            </a:lvl3pPr>
            <a:lvl4pPr marL="1028741" indent="0" algn="ctr">
              <a:buNone/>
              <a:defRPr sz="1200"/>
            </a:lvl4pPr>
            <a:lvl5pPr marL="1371655" indent="0" algn="ctr">
              <a:buNone/>
              <a:defRPr sz="1200"/>
            </a:lvl5pPr>
            <a:lvl6pPr marL="1714569" indent="0" algn="ctr">
              <a:buNone/>
              <a:defRPr sz="1200"/>
            </a:lvl6pPr>
            <a:lvl7pPr marL="2057482" indent="0" algn="ctr">
              <a:buNone/>
              <a:defRPr sz="1200"/>
            </a:lvl7pPr>
            <a:lvl8pPr marL="2400396" indent="0" algn="ctr">
              <a:buNone/>
              <a:defRPr sz="1200"/>
            </a:lvl8pPr>
            <a:lvl9pPr marL="274331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МФ РТ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8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080092"/>
                </p:ext>
              </p:extLst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7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040311"/>
                </p:ext>
              </p:extLst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7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869210"/>
                </p:ext>
              </p:extLst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261216"/>
                </p:ext>
              </p:extLst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539862"/>
                </p:ext>
              </p:extLst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44075"/>
                </p:ext>
              </p:extLst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33722"/>
                </p:ext>
              </p:extLst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386392"/>
                </p:ext>
              </p:extLst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894749"/>
                </p:ext>
              </p:extLst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826935"/>
                </p:ext>
              </p:extLst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49723"/>
                </p:ext>
              </p:extLst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54478"/>
                </p:ext>
              </p:extLst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162616"/>
                </p:ext>
              </p:extLst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9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607346"/>
                </p:ext>
              </p:extLst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9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551093"/>
                </p:ext>
              </p:extLst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9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4642642"/>
              </p:ext>
            </p:extLst>
          </p:nvPr>
        </p:nvGraphicFramePr>
        <p:xfrm>
          <a:off x="8341133" y="6069670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9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3" y="6069670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7" y="1869735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7" y="2875640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Р.Р.</a:t>
            </a:r>
            <a:r>
              <a:rPr lang="ru-RU" sz="2800" b="1" baseline="0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Гайзатуллин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7328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8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0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1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1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1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1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1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1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1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1" y="46040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14" indent="-342914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14" indent="-342914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8"/>
            <a:ext cx="8520593" cy="552724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334670" y="6052823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1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70" y="6052823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9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9673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1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85" indent="-257185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18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85" indent="-257185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18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5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4" indent="0">
              <a:buNone/>
              <a:defRPr sz="1500" b="1"/>
            </a:lvl2pPr>
            <a:lvl3pPr marL="685828" indent="0">
              <a:buNone/>
              <a:defRPr sz="1350" b="1"/>
            </a:lvl3pPr>
            <a:lvl4pPr marL="1028741" indent="0">
              <a:buNone/>
              <a:defRPr sz="1200" b="1"/>
            </a:lvl4pPr>
            <a:lvl5pPr marL="1371655" indent="0">
              <a:buNone/>
              <a:defRPr sz="1200" b="1"/>
            </a:lvl5pPr>
            <a:lvl6pPr marL="1714569" indent="0">
              <a:buNone/>
              <a:defRPr sz="1200" b="1"/>
            </a:lvl6pPr>
            <a:lvl7pPr marL="2057482" indent="0">
              <a:buNone/>
              <a:defRPr sz="1200" b="1"/>
            </a:lvl7pPr>
            <a:lvl8pPr marL="2400396" indent="0">
              <a:buNone/>
              <a:defRPr sz="1200" b="1"/>
            </a:lvl8pPr>
            <a:lvl9pPr marL="274331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4" indent="0">
              <a:buNone/>
              <a:defRPr sz="1500" b="1"/>
            </a:lvl2pPr>
            <a:lvl3pPr marL="685828" indent="0">
              <a:buNone/>
              <a:defRPr sz="1350" b="1"/>
            </a:lvl3pPr>
            <a:lvl4pPr marL="1028741" indent="0">
              <a:buNone/>
              <a:defRPr sz="1200" b="1"/>
            </a:lvl4pPr>
            <a:lvl5pPr marL="1371655" indent="0">
              <a:buNone/>
              <a:defRPr sz="1200" b="1"/>
            </a:lvl5pPr>
            <a:lvl6pPr marL="1714569" indent="0">
              <a:buNone/>
              <a:defRPr sz="1200" b="1"/>
            </a:lvl6pPr>
            <a:lvl7pPr marL="2057482" indent="0">
              <a:buNone/>
              <a:defRPr sz="1200" b="1"/>
            </a:lvl7pPr>
            <a:lvl8pPr marL="2400396" indent="0">
              <a:buNone/>
              <a:defRPr sz="1200" b="1"/>
            </a:lvl8pPr>
            <a:lvl9pPr marL="274331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4" indent="0">
              <a:buNone/>
              <a:defRPr sz="1050"/>
            </a:lvl2pPr>
            <a:lvl3pPr marL="685828" indent="0">
              <a:buNone/>
              <a:defRPr sz="900"/>
            </a:lvl3pPr>
            <a:lvl4pPr marL="1028741" indent="0">
              <a:buNone/>
              <a:defRPr sz="750"/>
            </a:lvl4pPr>
            <a:lvl5pPr marL="1371655" indent="0">
              <a:buNone/>
              <a:defRPr sz="750"/>
            </a:lvl5pPr>
            <a:lvl6pPr marL="1714569" indent="0">
              <a:buNone/>
              <a:defRPr sz="750"/>
            </a:lvl6pPr>
            <a:lvl7pPr marL="2057482" indent="0">
              <a:buNone/>
              <a:defRPr sz="750"/>
            </a:lvl7pPr>
            <a:lvl8pPr marL="2400396" indent="0">
              <a:buNone/>
              <a:defRPr sz="750"/>
            </a:lvl8pPr>
            <a:lvl9pPr marL="274331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4" indent="0">
              <a:buNone/>
              <a:defRPr sz="2100"/>
            </a:lvl2pPr>
            <a:lvl3pPr marL="685828" indent="0">
              <a:buNone/>
              <a:defRPr sz="1800"/>
            </a:lvl3pPr>
            <a:lvl4pPr marL="1028741" indent="0">
              <a:buNone/>
              <a:defRPr sz="1500"/>
            </a:lvl4pPr>
            <a:lvl5pPr marL="1371655" indent="0">
              <a:buNone/>
              <a:defRPr sz="1500"/>
            </a:lvl5pPr>
            <a:lvl6pPr marL="1714569" indent="0">
              <a:buNone/>
              <a:defRPr sz="1500"/>
            </a:lvl6pPr>
            <a:lvl7pPr marL="2057482" indent="0">
              <a:buNone/>
              <a:defRPr sz="1500"/>
            </a:lvl7pPr>
            <a:lvl8pPr marL="2400396" indent="0">
              <a:buNone/>
              <a:defRPr sz="1500"/>
            </a:lvl8pPr>
            <a:lvl9pPr marL="274331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4" indent="0">
              <a:buNone/>
              <a:defRPr sz="1050"/>
            </a:lvl2pPr>
            <a:lvl3pPr marL="685828" indent="0">
              <a:buNone/>
              <a:defRPr sz="900"/>
            </a:lvl3pPr>
            <a:lvl4pPr marL="1028741" indent="0">
              <a:buNone/>
              <a:defRPr sz="750"/>
            </a:lvl4pPr>
            <a:lvl5pPr marL="1371655" indent="0">
              <a:buNone/>
              <a:defRPr sz="750"/>
            </a:lvl5pPr>
            <a:lvl6pPr marL="1714569" indent="0">
              <a:buNone/>
              <a:defRPr sz="750"/>
            </a:lvl6pPr>
            <a:lvl7pPr marL="2057482" indent="0">
              <a:buNone/>
              <a:defRPr sz="750"/>
            </a:lvl7pPr>
            <a:lvl8pPr marL="2400396" indent="0">
              <a:buNone/>
              <a:defRPr sz="750"/>
            </a:lvl8pPr>
            <a:lvl9pPr marL="274331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6858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0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4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8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12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6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0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52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6" indent="-171456" algn="l" defTabSz="6858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4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8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1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5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9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82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6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10" algn="l" defTabSz="6858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arhiv.tatarstan.ru/" TargetMode="Externa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86160&amp;dst=2" TargetMode="Externa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infin@tatar.r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083" y="0"/>
            <a:ext cx="8632885" cy="6858000"/>
          </a:xfrm>
          <a:prstGeom prst="rect">
            <a:avLst/>
          </a:prstGeom>
          <a:solidFill>
            <a:srgbClr val="9EC2DB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2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29191"/>
          <a:stretch/>
        </p:blipFill>
        <p:spPr>
          <a:xfrm>
            <a:off x="898651" y="291828"/>
            <a:ext cx="7721473" cy="598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11117" y="40957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298422" y="5755424"/>
            <a:ext cx="9058275" cy="1357453"/>
          </a:xfrm>
        </p:spPr>
        <p:txBody>
          <a:bodyPr>
            <a:noAutofit/>
          </a:bodyPr>
          <a:lstStyle/>
          <a:p>
            <a:r>
              <a:rPr lang="ru-RU" sz="2200" dirty="0"/>
              <a:t>Справочник по закону</a:t>
            </a:r>
            <a:r>
              <a:rPr lang="en-US" sz="2200" dirty="0"/>
              <a:t> </a:t>
            </a:r>
            <a:r>
              <a:rPr lang="ru-RU" sz="2200" dirty="0"/>
              <a:t>Республики Татарстан </a:t>
            </a:r>
            <a:br>
              <a:rPr lang="en-US" sz="2200"/>
            </a:br>
            <a:r>
              <a:rPr lang="ru-RU" sz="2200"/>
              <a:t>«Об </a:t>
            </a:r>
            <a:r>
              <a:rPr lang="ru-RU" sz="2200" dirty="0"/>
              <a:t>исполнении бюджета Республики Татарстан за </a:t>
            </a:r>
            <a:r>
              <a:rPr lang="ru-RU" sz="2200"/>
              <a:t>2024 год»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0283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Исполнение бюджета Республики Татарстан за 2024 год (</a:t>
            </a:r>
            <a:r>
              <a:rPr lang="ru-RU" sz="1800" dirty="0" err="1"/>
              <a:t>тыс.рублей</a:t>
            </a:r>
            <a:r>
              <a:rPr lang="ru-RU" sz="1800" dirty="0"/>
              <a:t>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44786786"/>
              </p:ext>
            </p:extLst>
          </p:nvPr>
        </p:nvGraphicFramePr>
        <p:xfrm>
          <a:off x="619129" y="316058"/>
          <a:ext cx="2876549" cy="309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0637835"/>
              </p:ext>
            </p:extLst>
          </p:nvPr>
        </p:nvGraphicFramePr>
        <p:xfrm>
          <a:off x="3495678" y="325547"/>
          <a:ext cx="2876549" cy="309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58674035"/>
              </p:ext>
            </p:extLst>
          </p:nvPr>
        </p:nvGraphicFramePr>
        <p:xfrm>
          <a:off x="6267454" y="325547"/>
          <a:ext cx="2876549" cy="309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7943" y="4215410"/>
            <a:ext cx="8355330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accent1"/>
                </a:solidFill>
              </a:rPr>
              <a:t>Доходы</a:t>
            </a:r>
            <a:r>
              <a:rPr lang="ru-RU" i="1" dirty="0">
                <a:solidFill>
                  <a:schemeClr val="accent1"/>
                </a:solidFill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i="1" dirty="0">
              <a:solidFill>
                <a:schemeClr val="accent1"/>
              </a:solidFill>
            </a:endParaRPr>
          </a:p>
          <a:p>
            <a:pPr algn="just"/>
            <a:r>
              <a:rPr lang="ru-RU" b="1" i="1" dirty="0">
                <a:solidFill>
                  <a:schemeClr val="accent1"/>
                </a:solidFill>
              </a:rPr>
              <a:t>Расходы</a:t>
            </a:r>
            <a:r>
              <a:rPr lang="ru-RU" i="1" dirty="0">
                <a:solidFill>
                  <a:schemeClr val="accent1"/>
                </a:solidFill>
              </a:rPr>
              <a:t> –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i="1" dirty="0">
              <a:solidFill>
                <a:schemeClr val="accent1"/>
              </a:solidFill>
            </a:endParaRPr>
          </a:p>
          <a:p>
            <a:pPr algn="just"/>
            <a:r>
              <a:rPr lang="ru-RU" b="1" i="1" dirty="0">
                <a:solidFill>
                  <a:schemeClr val="accent1"/>
                </a:solidFill>
              </a:rPr>
              <a:t>Дефицит – </a:t>
            </a:r>
            <a:r>
              <a:rPr lang="ru-RU" i="1" dirty="0">
                <a:solidFill>
                  <a:schemeClr val="accent1"/>
                </a:solidFill>
              </a:rPr>
              <a:t>превышение расходов бюджета над доходами бюджета</a:t>
            </a:r>
          </a:p>
          <a:p>
            <a:pPr algn="just"/>
            <a:endParaRPr lang="ru-RU" sz="2520" b="1" i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3CAE8-668A-4407-8AFE-483365276C5D}"/>
              </a:ext>
            </a:extLst>
          </p:cNvPr>
          <p:cNvSpPr txBox="1"/>
          <p:nvPr/>
        </p:nvSpPr>
        <p:spPr>
          <a:xfrm>
            <a:off x="537469" y="3507873"/>
            <a:ext cx="83553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* - в соответствии с Законом Республики Татарстан от 28 ноября 2023 года № </a:t>
            </a:r>
            <a:r>
              <a:rPr lang="ru-RU" sz="1100" i="1"/>
              <a:t>116-ЗРТ «О </a:t>
            </a:r>
            <a:r>
              <a:rPr lang="ru-RU" sz="1100" i="1" dirty="0"/>
              <a:t>бюджете Республики Татарстан на 2024 год и на плановый период 2025 и </a:t>
            </a:r>
            <a:r>
              <a:rPr lang="ru-RU" sz="1100" i="1"/>
              <a:t>2026 годов» </a:t>
            </a:r>
            <a:r>
              <a:rPr lang="ru-RU" sz="11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56976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Динамика основных параметров бюджета Республики Татарстан (тыс. рублей)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14353" y="3324805"/>
            <a:ext cx="8677275" cy="64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Основные показатели бюджетов субъектов Приволжского </a:t>
            </a:r>
            <a:br>
              <a:rPr lang="ru-RU" sz="1600" dirty="0"/>
            </a:br>
            <a:r>
              <a:rPr lang="ru-RU" sz="1600" dirty="0"/>
              <a:t>федерального округа за 2024 год (тыс. рублей)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3043480"/>
              </p:ext>
            </p:extLst>
          </p:nvPr>
        </p:nvGraphicFramePr>
        <p:xfrm>
          <a:off x="619129" y="620787"/>
          <a:ext cx="2876549" cy="278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94143675"/>
              </p:ext>
            </p:extLst>
          </p:nvPr>
        </p:nvGraphicFramePr>
        <p:xfrm>
          <a:off x="3495678" y="620783"/>
          <a:ext cx="2876549" cy="279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64650349"/>
              </p:ext>
            </p:extLst>
          </p:nvPr>
        </p:nvGraphicFramePr>
        <p:xfrm>
          <a:off x="6372227" y="620784"/>
          <a:ext cx="2705101" cy="279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01127"/>
              </p:ext>
            </p:extLst>
          </p:nvPr>
        </p:nvGraphicFramePr>
        <p:xfrm>
          <a:off x="514351" y="3818165"/>
          <a:ext cx="8484053" cy="29605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Субъект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Расходы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Дефицит (-) / Профицит (+)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 (Татарстан)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594 251 923,1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578 280 940,3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15 970 982,8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299 755 047,7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317 863 439,4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-18 108 391,7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Марий Эл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64 731 339,1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61 076 279,5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3 655 059,6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73 180 831,0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71 310 303,1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1 870 527,9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Удмуртская Республика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135 415 456,1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128 076 233,9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7 339 222,2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Чувашская Республика-Чувашия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107 118 910,0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102 595 674,7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4 523 235,3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341 639 789,7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387 365 587,2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-45 725 797,5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105 166 446,1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106 339 121,6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-1 172 675,5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299 031 400,0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294 759 890,0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4 271 510,0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Оренбургская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185 863 187,4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192 678 233,3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-6 815 045,9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Пензенская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98 058 953,4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93 181 010,6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4 877 942,8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Пермский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250 898 492,7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237 191 880,0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-13 706 612,7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Саратовская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192 326 356,2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185 226 785,0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7 099 571,2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104 355 020,8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105 529 177,4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-1 174 156,6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49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635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Структура доходов бюджета Республики Татарстан</a:t>
            </a:r>
            <a:br>
              <a:rPr lang="ru-RU" dirty="0"/>
            </a:br>
            <a:r>
              <a:rPr lang="ru-RU" dirty="0"/>
              <a:t>в 2024 году (тыс. рублей)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598387"/>
            <a:ext cx="838676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/>
              <a:t>НАЛОГОВЫЕ ДОХОДЫ 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Татарстан от региональных налогов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552" y="1519885"/>
            <a:ext cx="839152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/>
              <a:t>НЕНАЛОГОВЫЕ ДОХОДЫ – платежи,  которые  включают  в  себя возмездные  операции  от  прямого предоставления  государством  в пользование  имущества  и природных  ресурсов,  от  различного вида  услуг,  а  также  платежи  в  виде штрафов  или  иных  санкций  за нарушение 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9" y="2685223"/>
            <a:ext cx="839152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/>
              <a:t>БЕЗВОЗМЕЗДНЫЕ ПОСТУПЛЕНИЯ –  поступающие  в  бюджет денежные  средства  на безвозвратной  и  безвозмездной основе  из  федерального  бюджета (межбюджетные  трансферты  в виде  дотаций,  субсидий, субвенций и иных межбюджетных трансфертов),  а  также  перечисления от  физических  и  юридических лиц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56291324"/>
              </p:ext>
            </p:extLst>
          </p:nvPr>
        </p:nvGraphicFramePr>
        <p:xfrm>
          <a:off x="519113" y="3590928"/>
          <a:ext cx="822007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7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137479"/>
            <a:ext cx="8088112" cy="57474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Структура доходов бюджета Республики Татарстан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55523"/>
              </p:ext>
            </p:extLst>
          </p:nvPr>
        </p:nvGraphicFramePr>
        <p:xfrm>
          <a:off x="641849" y="620786"/>
          <a:ext cx="7966695" cy="34404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5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за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  <a:b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(тыс. рублей)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Удельный вес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(%)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Налоговые и неналоговые доходы, </a:t>
                      </a: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 том числе: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499 118 887,9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1" u="none" strike="noStrike" dirty="0">
                          <a:effectLst/>
                        </a:rPr>
                        <a:t>     налоговые доходы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419 802 574,8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1" u="none" strike="noStrike" dirty="0">
                          <a:effectLst/>
                        </a:rPr>
                        <a:t>     неналоговые доходы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79 316 313,1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95 133 035,2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594 251 923,1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2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 2024 году в бюджет Республики Татарстан поступило       </a:t>
            </a:r>
            <a:r>
              <a:rPr lang="en-US" sz="2000" dirty="0"/>
              <a:t>419 802 574,8 </a:t>
            </a:r>
            <a:r>
              <a:rPr lang="ru-RU" sz="2000" dirty="0"/>
              <a:t>тыс. рублей налоговых доходов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201"/>
              </p:ext>
            </p:extLst>
          </p:nvPr>
        </p:nvGraphicFramePr>
        <p:xfrm>
          <a:off x="514350" y="683744"/>
          <a:ext cx="8217758" cy="37437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5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202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год</a:t>
                      </a: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(тыс. рублей)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Удельный вес</a:t>
                      </a:r>
                    </a:p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налоговых доходов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419 802 574,8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169 990 889,8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133 880 574,8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42 995 330,2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23 571 130,0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имущество организаций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41 043 286,8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7 583 440,4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игорный бизнес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6 415,5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добычу полезных ископаемых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17 675,9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Сборы за пользование объектами животного мира и за пользование объектами водных биологических ресурсов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2 570,5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711 244,6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Задолженность и перерасчеты по отмененным налогам, сборами иным обязательным платежам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3241" y="4621831"/>
            <a:ext cx="8238867" cy="1969770"/>
          </a:xfrm>
          <a:prstGeom prst="rect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just"/>
            <a:r>
              <a:rPr lang="ru-RU" sz="800" b="1" dirty="0"/>
              <a:t>Налоговые доходы</a:t>
            </a:r>
            <a:r>
              <a:rPr lang="ru-RU" sz="800" dirty="0"/>
              <a:t> бюджета Республики Татарстан за 2024 год составили 419 802 574,8 тыс. рублей, или </a:t>
            </a:r>
            <a:r>
              <a:rPr lang="ru-RU" sz="800" dirty="0">
                <a:solidFill>
                  <a:schemeClr val="tx1"/>
                </a:solidFill>
              </a:rPr>
              <a:t>10</a:t>
            </a:r>
            <a:r>
              <a:rPr lang="en-US" sz="800" dirty="0">
                <a:solidFill>
                  <a:schemeClr val="tx1"/>
                </a:solidFill>
              </a:rPr>
              <a:t>2,0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/>
              <a:t>процента от годового плана.   </a:t>
            </a:r>
          </a:p>
          <a:p>
            <a:pPr algn="just"/>
            <a:r>
              <a:rPr lang="ru-RU" sz="800" b="1" dirty="0"/>
              <a:t>Налог на прибыль </a:t>
            </a:r>
            <a:r>
              <a:rPr lang="ru-RU" sz="800" dirty="0"/>
              <a:t>организаций поступил в бюджет Республики Татарстан в сумме 169 990 889,8 тыс. рублей, план выполнен на </a:t>
            </a:r>
            <a:r>
              <a:rPr lang="ru-RU" sz="800" dirty="0">
                <a:solidFill>
                  <a:schemeClr val="tx1"/>
                </a:solidFill>
              </a:rPr>
              <a:t>102,9</a:t>
            </a:r>
            <a:r>
              <a:rPr lang="ru-RU" sz="800" dirty="0">
                <a:solidFill>
                  <a:srgbClr val="FF0000"/>
                </a:solidFill>
              </a:rPr>
              <a:t> </a:t>
            </a:r>
            <a:r>
              <a:rPr lang="ru-RU" sz="800" dirty="0"/>
              <a:t>процента.</a:t>
            </a:r>
          </a:p>
          <a:p>
            <a:pPr algn="just"/>
            <a:r>
              <a:rPr lang="ru-RU" sz="800" b="1" dirty="0"/>
              <a:t>Налог на доходы физических лиц </a:t>
            </a:r>
            <a:r>
              <a:rPr lang="ru-RU" sz="800" dirty="0"/>
              <a:t>мобилизован в бюджет Республики Татарстан в сумме 133 880 574,8 тыс. рублей, или </a:t>
            </a:r>
            <a:r>
              <a:rPr lang="ru-RU" sz="800" dirty="0">
                <a:solidFill>
                  <a:schemeClr val="tx1"/>
                </a:solidFill>
              </a:rPr>
              <a:t>101,7</a:t>
            </a:r>
            <a:r>
              <a:rPr lang="ru-RU" sz="800" dirty="0"/>
              <a:t> процента от утвержденного планового назначения.  </a:t>
            </a:r>
          </a:p>
          <a:p>
            <a:pPr algn="just"/>
            <a:r>
              <a:rPr lang="ru-RU" sz="800" dirty="0"/>
              <a:t>Поступление </a:t>
            </a:r>
            <a:r>
              <a:rPr lang="ru-RU" sz="800" b="1" dirty="0"/>
              <a:t>акцизов</a:t>
            </a:r>
            <a:r>
              <a:rPr lang="ru-RU" sz="800" dirty="0"/>
              <a:t> в бюджет Республики Татарстан составило 42 995 330,2 тыс. рублей. Выполнение утвержденного плана по сбору акцизов составило </a:t>
            </a:r>
            <a:r>
              <a:rPr lang="ru-RU" sz="800" dirty="0">
                <a:solidFill>
                  <a:schemeClr val="tx1"/>
                </a:solidFill>
              </a:rPr>
              <a:t>101,4</a:t>
            </a:r>
            <a:r>
              <a:rPr lang="ru-RU" sz="800" dirty="0"/>
              <a:t> процента.</a:t>
            </a:r>
          </a:p>
          <a:p>
            <a:pPr algn="just"/>
            <a:r>
              <a:rPr lang="ru-RU" sz="800" dirty="0"/>
              <a:t>Исполнение по </a:t>
            </a:r>
            <a:r>
              <a:rPr lang="ru-RU" sz="800" b="1" dirty="0"/>
              <a:t>налогам на совокупный доход </a:t>
            </a:r>
            <a:r>
              <a:rPr lang="ru-RU" sz="800" dirty="0"/>
              <a:t>составило 23 571 130,0 тыс. рублей. Утвержденный план выполнен на </a:t>
            </a:r>
            <a:r>
              <a:rPr lang="ru-RU" sz="800" dirty="0">
                <a:solidFill>
                  <a:schemeClr val="tx1"/>
                </a:solidFill>
              </a:rPr>
              <a:t>101,1</a:t>
            </a:r>
            <a:r>
              <a:rPr lang="ru-RU" sz="800" dirty="0"/>
              <a:t> процента. </a:t>
            </a:r>
          </a:p>
          <a:p>
            <a:pPr algn="just"/>
            <a:r>
              <a:rPr lang="ru-RU" sz="800" dirty="0"/>
              <a:t>Поступления по </a:t>
            </a:r>
            <a:r>
              <a:rPr lang="ru-RU" sz="800" b="1" dirty="0"/>
              <a:t>налогам на имущество </a:t>
            </a:r>
            <a:r>
              <a:rPr lang="ru-RU" sz="800" dirty="0"/>
              <a:t>составили 48 633 142,7 тыс. рублей или </a:t>
            </a:r>
            <a:r>
              <a:rPr lang="en-US" sz="800" dirty="0">
                <a:solidFill>
                  <a:schemeClr val="tx1"/>
                </a:solidFill>
              </a:rPr>
              <a:t>101,1</a:t>
            </a:r>
            <a:r>
              <a:rPr lang="ru-RU" sz="800" dirty="0"/>
              <a:t> процента от утвержденного плана, в том числе:    </a:t>
            </a:r>
          </a:p>
          <a:p>
            <a:pPr algn="just"/>
            <a:r>
              <a:rPr lang="ru-RU" sz="800" b="1" dirty="0"/>
              <a:t>налог на имущество организаций </a:t>
            </a:r>
            <a:r>
              <a:rPr lang="ru-RU" sz="800" dirty="0"/>
              <a:t>поступил в сумме 41 043 286,8 тыс. рублей. Утвержденный план выполнен на </a:t>
            </a:r>
            <a:r>
              <a:rPr lang="ru-RU" sz="800" dirty="0">
                <a:solidFill>
                  <a:schemeClr val="tx1"/>
                </a:solidFill>
              </a:rPr>
              <a:t>100</a:t>
            </a:r>
            <a:r>
              <a:rPr lang="ru-RU" sz="800" dirty="0">
                <a:solidFill>
                  <a:srgbClr val="FF0000"/>
                </a:solidFill>
              </a:rPr>
              <a:t> </a:t>
            </a:r>
            <a:r>
              <a:rPr lang="ru-RU" sz="800" dirty="0"/>
              <a:t>процентов;</a:t>
            </a:r>
          </a:p>
          <a:p>
            <a:pPr algn="just"/>
            <a:r>
              <a:rPr lang="ru-RU" sz="800" dirty="0"/>
              <a:t>поступление </a:t>
            </a:r>
            <a:r>
              <a:rPr lang="ru-RU" sz="800" b="1" dirty="0"/>
              <a:t>транспортного налога </a:t>
            </a:r>
            <a:r>
              <a:rPr lang="ru-RU" sz="800" dirty="0"/>
              <a:t>в бюджет Республики Татарстан составило 7 583 440,4 тыс. рублей, или </a:t>
            </a:r>
            <a:r>
              <a:rPr lang="ru-RU" sz="800" dirty="0">
                <a:solidFill>
                  <a:schemeClr val="tx1"/>
                </a:solidFill>
              </a:rPr>
              <a:t>107,3</a:t>
            </a:r>
            <a:r>
              <a:rPr lang="ru-RU" sz="800" dirty="0"/>
              <a:t> процента от планового назначения;</a:t>
            </a:r>
          </a:p>
          <a:p>
            <a:pPr algn="just"/>
            <a:r>
              <a:rPr lang="ru-RU" sz="800" b="1" dirty="0"/>
              <a:t>налог на игорный бизнес </a:t>
            </a:r>
            <a:r>
              <a:rPr lang="ru-RU" sz="800" dirty="0"/>
              <a:t>поступил в бюджет Республики Татарстан в сумме 6 415,5 тыс. рублей, или </a:t>
            </a:r>
            <a:r>
              <a:rPr lang="ru-RU" sz="800" dirty="0">
                <a:solidFill>
                  <a:schemeClr val="tx1"/>
                </a:solidFill>
              </a:rPr>
              <a:t>99,8</a:t>
            </a:r>
            <a:r>
              <a:rPr lang="ru-RU" sz="800" dirty="0">
                <a:solidFill>
                  <a:srgbClr val="FF0000"/>
                </a:solidFill>
              </a:rPr>
              <a:t> </a:t>
            </a:r>
            <a:r>
              <a:rPr lang="ru-RU" sz="800" dirty="0"/>
              <a:t>процента от планового назначения. </a:t>
            </a:r>
          </a:p>
          <a:p>
            <a:pPr algn="just"/>
            <a:r>
              <a:rPr lang="ru-RU" sz="800" dirty="0"/>
              <a:t>Поступление по</a:t>
            </a:r>
            <a:r>
              <a:rPr lang="ru-RU" sz="800" b="1" dirty="0"/>
              <a:t> налогам, сборам и регулярным платежам за пользование природными ресурсами </a:t>
            </a:r>
            <a:r>
              <a:rPr lang="ru-RU" sz="800" dirty="0"/>
              <a:t>составило </a:t>
            </a:r>
            <a:r>
              <a:rPr lang="ru-RU" sz="800" dirty="0">
                <a:solidFill>
                  <a:schemeClr val="tx1"/>
                </a:solidFill>
              </a:rPr>
              <a:t>20 2</a:t>
            </a:r>
            <a:r>
              <a:rPr lang="en-US" sz="800" dirty="0">
                <a:solidFill>
                  <a:schemeClr val="tx1"/>
                </a:solidFill>
              </a:rPr>
              <a:t>4</a:t>
            </a:r>
            <a:r>
              <a:rPr lang="ru-RU" sz="800" dirty="0">
                <a:solidFill>
                  <a:schemeClr val="tx1"/>
                </a:solidFill>
              </a:rPr>
              <a:t>6,4 </a:t>
            </a:r>
            <a:r>
              <a:rPr lang="ru-RU" sz="800" dirty="0"/>
              <a:t>тыс. рублей, или </a:t>
            </a:r>
            <a:r>
              <a:rPr lang="ru-RU" sz="800" dirty="0">
                <a:solidFill>
                  <a:schemeClr val="tx1"/>
                </a:solidFill>
              </a:rPr>
              <a:t>113,3 </a:t>
            </a:r>
            <a:r>
              <a:rPr lang="ru-RU" sz="800" dirty="0"/>
              <a:t>процента от утвержденного плана, в том числе поступление налога на добычу полезных ископаемых – 17 675,</a:t>
            </a:r>
            <a:r>
              <a:rPr lang="en-US" sz="800" dirty="0"/>
              <a:t>9</a:t>
            </a:r>
            <a:r>
              <a:rPr lang="ru-RU" sz="800" dirty="0"/>
              <a:t> тыс. рублей, или </a:t>
            </a:r>
            <a:r>
              <a:rPr lang="ru-RU" sz="800" dirty="0">
                <a:solidFill>
                  <a:schemeClr val="tx1"/>
                </a:solidFill>
              </a:rPr>
              <a:t>114,0</a:t>
            </a:r>
            <a:r>
              <a:rPr lang="ru-RU" sz="800" dirty="0"/>
              <a:t> процента от утвержденного плана. </a:t>
            </a:r>
          </a:p>
          <a:p>
            <a:pPr algn="just"/>
            <a:r>
              <a:rPr lang="ru-RU" sz="800" dirty="0"/>
              <a:t>Поступление </a:t>
            </a:r>
            <a:r>
              <a:rPr lang="ru-RU" sz="800" b="1" dirty="0"/>
              <a:t>государственной пошлины </a:t>
            </a:r>
            <a:r>
              <a:rPr lang="ru-RU" sz="800" dirty="0"/>
              <a:t>составило 711 244,</a:t>
            </a:r>
            <a:r>
              <a:rPr lang="en-US" sz="800" dirty="0"/>
              <a:t>6</a:t>
            </a:r>
            <a:r>
              <a:rPr lang="ru-RU" sz="800" dirty="0"/>
              <a:t> тыс. рублей, или </a:t>
            </a:r>
            <a:r>
              <a:rPr lang="ru-RU" sz="800" dirty="0">
                <a:solidFill>
                  <a:schemeClr val="tx1"/>
                </a:solidFill>
              </a:rPr>
              <a:t>101,6 </a:t>
            </a:r>
            <a:r>
              <a:rPr lang="ru-RU" sz="800" dirty="0"/>
              <a:t>процента от прогнозного назначения. </a:t>
            </a:r>
          </a:p>
          <a:p>
            <a:pPr algn="just"/>
            <a:r>
              <a:rPr lang="ru-RU" sz="800" dirty="0"/>
              <a:t>Поступления по </a:t>
            </a:r>
            <a:r>
              <a:rPr lang="ru-RU" sz="800" b="1" dirty="0"/>
              <a:t>отмененным налогам </a:t>
            </a:r>
            <a:r>
              <a:rPr lang="ru-RU" sz="800" dirty="0"/>
              <a:t>в сумме 16,3 тыс. рублей сложились в результате проведения зачетов переплаты прошлых лет в счет текущих начислений по налогам.</a:t>
            </a:r>
          </a:p>
        </p:txBody>
      </p:sp>
    </p:spTree>
    <p:extLst>
      <p:ext uri="{BB962C8B-B14F-4D97-AF65-F5344CB8AC3E}">
        <p14:creationId xmlns:p14="http://schemas.microsoft.com/office/powerpoint/2010/main" val="285411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3996" y="68322"/>
            <a:ext cx="8088112" cy="344487"/>
          </a:xfrm>
        </p:spPr>
        <p:txBody>
          <a:bodyPr>
            <a:noAutofit/>
          </a:bodyPr>
          <a:lstStyle/>
          <a:p>
            <a:r>
              <a:rPr lang="ru-RU" sz="2000" dirty="0"/>
              <a:t>Неналоговые доходы бюджета Республики Татарстан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21609"/>
              </p:ext>
            </p:extLst>
          </p:nvPr>
        </p:nvGraphicFramePr>
        <p:xfrm>
          <a:off x="506729" y="495922"/>
          <a:ext cx="8274806" cy="32141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5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за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Удельный вес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неналоговых доходов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79 316 313,1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1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64 293 569,9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574 218,7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1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2 127 572,1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6 745 421,4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6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АДМИНИСТРАТИВНЫЕ ПЛАТЕЖИ И СБОРЫ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5 572 672,4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4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2 799,2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3155" y="3891192"/>
            <a:ext cx="8321954" cy="1785104"/>
          </a:xfrm>
          <a:prstGeom prst="rect">
            <a:avLst/>
          </a:prstGeom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Неналоговые доходы поступили в бюджет Республики Татарстан в сумме 79 316 313,1 тыс. рублей, или </a:t>
            </a:r>
            <a:r>
              <a:rPr lang="en-US" sz="1100" dirty="0">
                <a:solidFill>
                  <a:schemeClr val="tx1"/>
                </a:solidFill>
              </a:rPr>
              <a:t>100,4</a:t>
            </a:r>
            <a:r>
              <a:rPr lang="ru-RU" sz="1100" dirty="0">
                <a:solidFill>
                  <a:schemeClr val="tx1"/>
                </a:solidFill>
              </a:rPr>
              <a:t> процента к плановому назначению.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Доходы от использования государственного имущества поступили в сумме 64 293 569,9 тыс. рублей, или </a:t>
            </a:r>
            <a:r>
              <a:rPr lang="en-US" sz="1100" dirty="0">
                <a:solidFill>
                  <a:schemeClr val="tx1"/>
                </a:solidFill>
              </a:rPr>
              <a:t>94,2</a:t>
            </a:r>
            <a:r>
              <a:rPr lang="ru-RU" sz="1100" dirty="0">
                <a:solidFill>
                  <a:schemeClr val="tx1"/>
                </a:solidFill>
              </a:rPr>
              <a:t> процента от прогнозного назначения.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Доходы от оказания платных услуг (работ) и компенсации затрат государства поступили в сумме 2 127 572,1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млн.рублей</a:t>
            </a:r>
            <a:r>
              <a:rPr lang="ru-RU" sz="1100" dirty="0">
                <a:solidFill>
                  <a:schemeClr val="tx1"/>
                </a:solidFill>
              </a:rPr>
              <a:t>, или </a:t>
            </a:r>
            <a:r>
              <a:rPr lang="en-US" sz="1100" dirty="0">
                <a:solidFill>
                  <a:schemeClr val="tx1"/>
                </a:solidFill>
              </a:rPr>
              <a:t>105</a:t>
            </a:r>
            <a:r>
              <a:rPr lang="ru-RU" sz="1100" dirty="0">
                <a:solidFill>
                  <a:schemeClr val="tx1"/>
                </a:solidFill>
              </a:rPr>
              <a:t>,5 процента от прогнозного назначения.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Доходы от продажи материальных и нематериальных активов поступили в сумме </a:t>
            </a:r>
            <a:r>
              <a:rPr lang="ru-RU" sz="1100" b="0" i="0" u="none" strike="noStrike" dirty="0">
                <a:effectLst/>
                <a:latin typeface="Arial Cyr" panose="020B0604020202020204" pitchFamily="34" charset="0"/>
              </a:rPr>
              <a:t>6 745 421,4 </a:t>
            </a:r>
            <a:r>
              <a:rPr lang="ru-RU" sz="1100" dirty="0">
                <a:solidFill>
                  <a:schemeClr val="tx1"/>
                </a:solidFill>
              </a:rPr>
              <a:t>тыс. рублей, или </a:t>
            </a:r>
            <a:r>
              <a:rPr lang="en-US" sz="1100" dirty="0">
                <a:solidFill>
                  <a:schemeClr val="tx1"/>
                </a:solidFill>
              </a:rPr>
              <a:t>232,8</a:t>
            </a:r>
            <a:r>
              <a:rPr lang="ru-RU" sz="1100" dirty="0">
                <a:solidFill>
                  <a:schemeClr val="tx1"/>
                </a:solidFill>
              </a:rPr>
              <a:t> процента от прогнозного назначения.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Иные неналоговые доходы (платежи при пользовании природными ресурсами, административные платежи, штрафные санкции, прочие неналоговые доходы) составили  5 575 531,0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тыс. рублей, или </a:t>
            </a:r>
            <a:r>
              <a:rPr lang="en-US" sz="1100" dirty="0">
                <a:solidFill>
                  <a:schemeClr val="tx1"/>
                </a:solidFill>
              </a:rPr>
              <a:t>105,2</a:t>
            </a:r>
            <a:r>
              <a:rPr lang="ru-RU" sz="1100" dirty="0">
                <a:solidFill>
                  <a:schemeClr val="tx1"/>
                </a:solidFill>
              </a:rPr>
              <a:t> процента от утвержденного плана. </a:t>
            </a:r>
          </a:p>
        </p:txBody>
      </p:sp>
    </p:spTree>
    <p:extLst>
      <p:ext uri="{BB962C8B-B14F-4D97-AF65-F5344CB8AC3E}">
        <p14:creationId xmlns:p14="http://schemas.microsoft.com/office/powerpoint/2010/main" val="252824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555" y="620788"/>
            <a:ext cx="8235696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20" dirty="0"/>
              <a:t>Безвозмездные поступления включают в себя:</a:t>
            </a:r>
          </a:p>
          <a:p>
            <a:pPr algn="just"/>
            <a:endParaRPr lang="ru-RU" sz="2520" dirty="0"/>
          </a:p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Межбюджетные трансферты </a:t>
            </a:r>
            <a:r>
              <a:rPr lang="ru-RU" sz="1600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Дотации</a:t>
            </a:r>
            <a:r>
              <a:rPr lang="ru-RU" sz="1600" b="1" dirty="0"/>
              <a:t> </a:t>
            </a:r>
            <a:r>
              <a:rPr lang="ru-RU" sz="1600" dirty="0"/>
              <a:t>-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Субсидии </a:t>
            </a:r>
            <a:r>
              <a:rPr lang="ru-RU" sz="1600" dirty="0"/>
              <a:t>- межбюджетные трансферты, предоставляемые бюджетам субъектов Российской Федерации в целях </a:t>
            </a:r>
            <a:r>
              <a:rPr lang="ru-RU" sz="1600" dirty="0" err="1"/>
              <a:t>софинансирования</a:t>
            </a:r>
            <a:r>
              <a:rPr lang="ru-RU" sz="1600" dirty="0"/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</a:t>
            </a:r>
          </a:p>
          <a:p>
            <a:pPr algn="just"/>
            <a:endParaRPr lang="ru-RU" sz="1600" dirty="0">
              <a:solidFill>
                <a:schemeClr val="accent1"/>
              </a:solidFill>
            </a:endParaRPr>
          </a:p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Субвенции </a:t>
            </a:r>
            <a:r>
              <a:rPr lang="ru-RU" sz="1600" dirty="0"/>
              <a:t>- 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088112" cy="574747"/>
          </a:xfrm>
        </p:spPr>
        <p:txBody>
          <a:bodyPr>
            <a:normAutofit/>
          </a:bodyPr>
          <a:lstStyle/>
          <a:p>
            <a:r>
              <a:rPr lang="ru-RU" sz="2400" dirty="0"/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98782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Безвозмездные поступления в 2024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17825"/>
              </p:ext>
            </p:extLst>
          </p:nvPr>
        </p:nvGraphicFramePr>
        <p:xfrm>
          <a:off x="682454" y="538307"/>
          <a:ext cx="8248894" cy="5056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 за 2024 год </a:t>
                      </a:r>
                      <a:b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Удельный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вес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9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безвозмездных поступлений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95 133 035,2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 от федерального бюджета,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87 335 000,3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272 096,0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76 135 655,8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8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6 329 640,6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4 597 607,9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поступления, получаемые от публично-правовой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компании «Фонд развития территорий»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1 235 271,4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поступления, получаемые от государственной корпорации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развития «ВЭБ.РФ»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360 324,0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поступления, получаемые от некоммерческой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организации «Фонд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поддержки детей, находящихся в трудной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жизненной ситуации»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17 291,3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727356"/>
                  </a:ext>
                </a:extLst>
              </a:tr>
              <a:tr h="19130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2 863 216,4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Межбюджетные трансферты, получаемые от бюджета Фонда пенсионного и социального страхования Российской Федерации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15756"/>
                  </a:ext>
                </a:extLst>
              </a:tr>
              <a:tr h="56469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 прошлых лет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3 417 621,4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-218 182,8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58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Отрицательные трансферты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121 781,4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78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Классификация расходов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355" y="693254"/>
            <a:ext cx="842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Расходы бюджета распределяются по единой классификации, включающей </a:t>
            </a:r>
          </a:p>
          <a:p>
            <a:r>
              <a:rPr lang="ru-RU" dirty="0"/>
              <a:t>14 разделов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728" y="1194801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284" y="1890326"/>
            <a:ext cx="2244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2"/>
                </a:solidFill>
              </a:rPr>
              <a:t>Общегосударственные </a:t>
            </a:r>
            <a:br>
              <a:rPr lang="ru-RU" sz="1400" i="1" dirty="0">
                <a:solidFill>
                  <a:schemeClr val="accent2"/>
                </a:solidFill>
              </a:rPr>
            </a:br>
            <a:r>
              <a:rPr lang="ru-RU" sz="1400" i="1" dirty="0">
                <a:solidFill>
                  <a:schemeClr val="accent2"/>
                </a:solidFill>
              </a:rPr>
              <a:t>вопросы</a:t>
            </a:r>
            <a:endParaRPr lang="ru-RU" sz="14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932" y="1197168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1271" y="1669923"/>
            <a:ext cx="214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1"/>
                </a:solidFill>
              </a:rPr>
              <a:t>Национальная оборона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8680" y="1177896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8396" y="1745099"/>
            <a:ext cx="2000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/>
              <a:t>Национальная безопасность и правоохранительная деятельность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8905" y="1209623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41435" y="2002704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3"/>
                </a:solidFill>
              </a:rPr>
              <a:t>Национальная экономика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8921" y="1194801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69980" y="1773288"/>
            <a:ext cx="1871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tx2"/>
                </a:solidFill>
              </a:rPr>
              <a:t>Жилищно-коммунальное хозяйство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957" y="2855716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4999" y="3330093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3"/>
                </a:solidFill>
              </a:rPr>
              <a:t>Охрана окружающей среды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8001" y="2922071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31317" y="3485734"/>
            <a:ext cx="1871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rgbClr val="7030A0"/>
                </a:solidFill>
              </a:rPr>
              <a:t>Образование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5462" y="2898221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0222" y="3409712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6"/>
                </a:solidFill>
              </a:rPr>
              <a:t>Культура, кинематография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7831" y="2920283"/>
            <a:ext cx="117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2480" y="3545539"/>
            <a:ext cx="1871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2"/>
                </a:solidFill>
              </a:rPr>
              <a:t>Здравоохранение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8476" y="2897256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10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69979" y="3553781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/>
              <a:t>Социальная</a:t>
            </a:r>
            <a:br>
              <a:rPr lang="ru-RU" sz="1400" i="1" dirty="0"/>
            </a:br>
            <a:r>
              <a:rPr lang="ru-RU" sz="1400" i="1" dirty="0"/>
              <a:t>политика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419" y="4445398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2969" y="5120892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6"/>
                </a:solidFill>
              </a:rPr>
              <a:t>Физическая культура и спорт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2144" y="4444424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471374" y="5153887"/>
            <a:ext cx="2039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/>
              <a:t>Средства  массовой информации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26289" y="4437219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37422" y="5110884"/>
            <a:ext cx="1871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rgbClr val="7030A0"/>
                </a:solidFill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70124" y="4467376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52727" y="5013536"/>
            <a:ext cx="24717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tx2"/>
                </a:solidFill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5654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60070" y="113532"/>
            <a:ext cx="8088112" cy="5747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Исполнение бюджета Республики Татарстан по разделам классификации расходов в 2024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43135"/>
              </p:ext>
            </p:extLst>
          </p:nvPr>
        </p:nvGraphicFramePr>
        <p:xfrm>
          <a:off x="588518" y="694813"/>
          <a:ext cx="8333060" cy="4880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(план)*,</a:t>
                      </a:r>
                      <a:b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(факт),</a:t>
                      </a:r>
                      <a:b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579 535 236,3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578 280 940,3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22 460 050,6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21 016 602,2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311 915,8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352 975,3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3 033 852,9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3 053 484,0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217 389 099,8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226 394 722,1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59 633 006,4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45 155 907,4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4 468 460,2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4 891 239,4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86 727 687,5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87 683 067,2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25 743 853,1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26 172 309,6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Здравоохранение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55 090 874,2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58 241 617,6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62 160 985,4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61 688 673,9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6 545 970,3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7 372 712,3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Средства  массовой информации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1 862 308,0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1 843 174,8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575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857 243,9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825 532,1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8363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33 249 928,2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33 588 922,4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A2010C-1AAD-4DD7-8CF1-217E67761596}"/>
              </a:ext>
            </a:extLst>
          </p:cNvPr>
          <p:cNvSpPr txBox="1"/>
          <p:nvPr/>
        </p:nvSpPr>
        <p:spPr>
          <a:xfrm>
            <a:off x="490180" y="5703661"/>
            <a:ext cx="8355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66697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5337" y="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Уважаемые татарстанцы! </a:t>
            </a:r>
            <a:r>
              <a:rPr lang="ru-RU" sz="2000" b="1" dirty="0" err="1">
                <a:solidFill>
                  <a:schemeClr val="accent2"/>
                </a:solidFill>
              </a:rPr>
              <a:t>Хөрмәтле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дуслар</a:t>
            </a:r>
            <a:r>
              <a:rPr lang="ru-RU" sz="2000" b="1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9471" y="502815"/>
            <a:ext cx="6120225" cy="267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25" algn="just">
              <a:lnSpc>
                <a:spcPct val="115000"/>
              </a:lnSpc>
            </a:pP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Эффективное, ответственное и прозрачное управление общественными финансами является одним из необходимых условий для повышения уровня и качества жизни населения, устойчивого экономического роста, модернизации экономики и социальной сферы и достижения других стратегических целей социально-экономического развития Республики Татарстан. </a:t>
            </a:r>
          </a:p>
          <a:p>
            <a:pPr indent="270525" algn="just">
              <a:lnSpc>
                <a:spcPct val="115000"/>
              </a:lnSpc>
            </a:pPr>
            <a:r>
              <a:rPr lang="ru-RU" sz="1050" i="1" dirty="0"/>
              <a:t>В настоящее время на состояние экономики </a:t>
            </a: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Республики Татарстан</a:t>
            </a:r>
            <a:r>
              <a:rPr lang="ru-RU" sz="1050" i="1" dirty="0"/>
              <a:t> продолжает влиять геополитическая ситуация, введение ограничительных санкций, разрыв межхозяйственных связей. </a:t>
            </a:r>
          </a:p>
          <a:p>
            <a:pPr indent="270525" algn="just">
              <a:lnSpc>
                <a:spcPct val="115000"/>
              </a:lnSpc>
            </a:pP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Несмотря на нестабильную экономическую ситуацию в республике </a:t>
            </a:r>
            <a:r>
              <a:rPr lang="ru-RU" sz="1050" i="1" dirty="0"/>
              <a:t>в условиях антироссийского санкционного давления, </a:t>
            </a: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бюджетная и налоговая политики республики в 2024 году были направлены на реализацию задач, поставленных в послании Раиса Республики Татарстан Государственному Совету Республики Татарстан, а также на обеспечение долгосрочной сбалансированности и устойчивости бюджетной системы, социальной стабильности и дальнейшего интенсивного развития. </a:t>
            </a:r>
            <a:endParaRPr lang="ru-RU" sz="105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7326" y="3246668"/>
            <a:ext cx="8462370" cy="275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25" algn="just">
              <a:lnSpc>
                <a:spcPct val="115000"/>
              </a:lnSpc>
            </a:pP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В целях реализации принципа прозрачности (открытости), а также для повышения эффективности принимаемых решений, обеспечения целевого использования бюджетных средств и возможности общественного контроля проводится информирование населения об осуществлении бюджетного процесса. Для повышения доступности информации о состоянии общественных финансов в республике Министерством финансов Республики Татарстан в последние несколько лет разрабатывается брошюра «Бюджет для граждан». </a:t>
            </a:r>
          </a:p>
          <a:p>
            <a:pPr indent="270525" algn="just">
              <a:lnSpc>
                <a:spcPct val="115000"/>
              </a:lnSpc>
            </a:pP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формируется для предоставления Вам возможности ознакомления с основными целями, задачами и приоритетными направлениями политики Республики Татарстан в бюджетной сфере, основными характеристиками бюджета республики и результатами его исполнения.</a:t>
            </a:r>
          </a:p>
          <a:p>
            <a:pPr indent="270525" algn="just">
              <a:lnSpc>
                <a:spcPct val="115000"/>
              </a:lnSpc>
            </a:pP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Уважаемые друзья! Надеемся, что представленная информация вызовет у Вас интерес, и приглашаем Вас посещать официальный сайт Министерства финансов Республики Татарстан и в дальнейшем, где будут продолжены публикации по вопросам бюджета и бюджетного процесса в нашей республике.</a:t>
            </a:r>
          </a:p>
          <a:p>
            <a:pPr marL="4219829" lvl="1">
              <a:lnSpc>
                <a:spcPct val="115000"/>
              </a:lnSpc>
            </a:pPr>
            <a:r>
              <a:rPr lang="ru-RU" sz="1200" b="1" i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наилучшими пожеланиями,</a:t>
            </a:r>
          </a:p>
          <a:p>
            <a:pPr marL="4219829" lvl="1">
              <a:lnSpc>
                <a:spcPct val="115000"/>
              </a:lnSpc>
            </a:pPr>
            <a:r>
              <a:rPr lang="ru-RU" sz="1200" b="1" i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Министр финансов Республики Татарстан</a:t>
            </a:r>
          </a:p>
          <a:p>
            <a:pPr marL="4219829" lvl="1">
              <a:lnSpc>
                <a:spcPct val="115000"/>
              </a:lnSpc>
            </a:pPr>
            <a:r>
              <a:rPr lang="ru-RU" sz="1200" b="1" i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М.Д. </a:t>
            </a:r>
            <a:r>
              <a:rPr lang="ru-RU" sz="1200" b="1" i="1" dirty="0" err="1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Файзрахманов</a:t>
            </a:r>
            <a:endParaRPr lang="ru-RU" sz="1200" b="1" i="1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E22F6-0EAB-4B44-A1B7-598EF1F69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4" y="417074"/>
            <a:ext cx="2081877" cy="27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45702"/>
              </p:ext>
            </p:extLst>
          </p:nvPr>
        </p:nvGraphicFramePr>
        <p:xfrm>
          <a:off x="567692" y="586741"/>
          <a:ext cx="8374277" cy="44239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8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(план)*,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22 460 050,6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21 016 602,2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733 693,5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750 057,0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08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556 182,5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565 087,0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08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 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496 694,7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519 687,2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923 683,6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917 096,7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1 622 259,6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1 671 689,6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640 668,3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636 081,1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Фундаментальные исследования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1 498 409,5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1 495 893,2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3 261 978,3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Прикладные научные исследования в области общегосударственных вопросов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134 265,1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134 649,0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общегосударственные вопросы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12 592 215,5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14 326 361,4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67690" y="137480"/>
            <a:ext cx="8088112" cy="44926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Расходы по </a:t>
            </a:r>
            <a:r>
              <a:rPr lang="ru-RU"/>
              <a:t>разделу «Общегосударственные вопросы» </a:t>
            </a:r>
            <a:r>
              <a:rPr lang="ru-RU" dirty="0"/>
              <a:t>в 2024 году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2FB79-EEC3-41FD-8BFC-AE3B02BAB67E}"/>
              </a:ext>
            </a:extLst>
          </p:cNvPr>
          <p:cNvSpPr txBox="1"/>
          <p:nvPr/>
        </p:nvSpPr>
        <p:spPr>
          <a:xfrm>
            <a:off x="483325" y="5331045"/>
            <a:ext cx="8458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40583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3867846" y="903014"/>
            <a:ext cx="1381125" cy="3076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2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Расходы бюджета Республики Татарстан на содержание органов власти Республики Татарстан в 2024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620786"/>
            <a:ext cx="852214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Система органов государственной власти Республики Татарстан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" y="1241570"/>
            <a:ext cx="1047750" cy="1644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200" dirty="0" err="1">
                <a:solidFill>
                  <a:schemeClr val="tx2"/>
                </a:solidFill>
              </a:rPr>
              <a:t>Админист</a:t>
            </a:r>
            <a:r>
              <a:rPr lang="ru-RU" sz="1200" dirty="0">
                <a:solidFill>
                  <a:schemeClr val="tx2"/>
                </a:solidFill>
              </a:rPr>
              <a:t>-рация Раиса Республики Татарстан и Кабинета Министров Республики Татарстан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2452" y="1241568"/>
            <a:ext cx="1016448" cy="16442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44 </a:t>
            </a:r>
            <a:r>
              <a:rPr lang="ru-RU" sz="1200" dirty="0" err="1">
                <a:solidFill>
                  <a:schemeClr val="tx2"/>
                </a:solidFill>
              </a:rPr>
              <a:t>республи</a:t>
            </a:r>
            <a:r>
              <a:rPr lang="ru-RU" sz="1200" dirty="0">
                <a:solidFill>
                  <a:schemeClr val="tx2"/>
                </a:solidFill>
              </a:rPr>
              <a:t>-канских органа исполни- тельной</a:t>
            </a:r>
            <a:r>
              <a:rPr lang="ru-RU" sz="10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власти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9252" y="1241569"/>
            <a:ext cx="1130747" cy="16442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Аппарат </a:t>
            </a:r>
            <a:r>
              <a:rPr lang="ru-RU" sz="1200" dirty="0" err="1">
                <a:solidFill>
                  <a:schemeClr val="tx2"/>
                </a:solidFill>
              </a:rPr>
              <a:t>Государст</a:t>
            </a:r>
            <a:r>
              <a:rPr lang="ru-RU" sz="1200" dirty="0">
                <a:solidFill>
                  <a:schemeClr val="tx2"/>
                </a:solidFill>
              </a:rPr>
              <a:t>-венного Совета Республики Татарстан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0354" y="1241568"/>
            <a:ext cx="1035499" cy="16442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Счетная палата Республики Татарстан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46202" y="1251776"/>
            <a:ext cx="1130747" cy="16340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Центральная избиратель-ная комиссия Республики Татарстан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27304" y="1241569"/>
            <a:ext cx="1035499" cy="16340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200" dirty="0" err="1">
                <a:solidFill>
                  <a:schemeClr val="tx2"/>
                </a:solidFill>
              </a:rPr>
              <a:t>Конститу-ционный</a:t>
            </a:r>
            <a:r>
              <a:rPr lang="ru-RU" sz="1200" dirty="0">
                <a:solidFill>
                  <a:schemeClr val="tx2"/>
                </a:solidFill>
              </a:rPr>
              <a:t> совет Республики Татарстан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13152" y="1241570"/>
            <a:ext cx="1823344" cy="16442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Аппараты Уполномоченного по правам человека в Республике Татарстан, Уполномоченного по правам ребенка в Республике Татарстан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45180670"/>
              </p:ext>
            </p:extLst>
          </p:nvPr>
        </p:nvGraphicFramePr>
        <p:xfrm>
          <a:off x="514352" y="3522658"/>
          <a:ext cx="2428874" cy="321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3840802"/>
              </p:ext>
            </p:extLst>
          </p:nvPr>
        </p:nvGraphicFramePr>
        <p:xfrm>
          <a:off x="2943229" y="3522660"/>
          <a:ext cx="2533649" cy="321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43070"/>
              </p:ext>
            </p:extLst>
          </p:nvPr>
        </p:nvGraphicFramePr>
        <p:xfrm>
          <a:off x="5690815" y="3568936"/>
          <a:ext cx="3238032" cy="148301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23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3019"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</a:rPr>
                        <a:t>Количество работников органов власти составляет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6 839,5  человека, из них 161 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</a:rPr>
                        <a:t>человек осуществляет переданные федеральные полномочия и финансируются за счет средств, поступающих из федерального бюджета</a:t>
                      </a:r>
                      <a:r>
                        <a:rPr lang="ru-RU" sz="1100" u="none" strike="noStrike" baseline="0" dirty="0">
                          <a:effectLst/>
                        </a:rPr>
                        <a:t>.</a:t>
                      </a:r>
                      <a:r>
                        <a:rPr lang="ru-RU" sz="1100" u="none" strike="noStrike" dirty="0">
                          <a:effectLst/>
                        </a:rPr>
                        <a:t>                                                                                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A3877D9-0695-4614-9A0A-7E8BFA1949FB}"/>
              </a:ext>
            </a:extLst>
          </p:cNvPr>
          <p:cNvSpPr txBox="1"/>
          <p:nvPr/>
        </p:nvSpPr>
        <p:spPr>
          <a:xfrm>
            <a:off x="5690815" y="5735082"/>
            <a:ext cx="3251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47448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169520"/>
            <a:ext cx="8088112" cy="430211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по </a:t>
            </a:r>
            <a:r>
              <a:rPr lang="ru-RU" sz="2000"/>
              <a:t>разделу «Национальная оборона»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05516"/>
              </p:ext>
            </p:extLst>
          </p:nvPr>
        </p:nvGraphicFramePr>
        <p:xfrm>
          <a:off x="615056" y="670280"/>
          <a:ext cx="8199430" cy="10583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3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(план)*,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311 915,8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352 975,3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224 522,4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265 581,9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Мобилизационная подготовка экономики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87 393,4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87 393,4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693423" y="1732914"/>
            <a:ext cx="8088112" cy="5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«Национальная </a:t>
            </a:r>
            <a:r>
              <a:rPr lang="ru-RU" sz="2000" dirty="0"/>
              <a:t>безопасность и </a:t>
            </a:r>
            <a:r>
              <a:rPr lang="ru-RU" sz="2000"/>
              <a:t>правоохранительная деятельность»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94360"/>
              </p:ext>
            </p:extLst>
          </p:nvPr>
        </p:nvGraphicFramePr>
        <p:xfrm>
          <a:off x="593019" y="2403045"/>
          <a:ext cx="8166479" cy="12369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3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3 033 852,9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3 053 484,0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9 898,9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9 169,4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2 701 401,5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2 721 762,1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7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322 552,5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322 552,5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726375" y="3697301"/>
            <a:ext cx="8088112" cy="5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«Национальная экономика»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20571"/>
              </p:ext>
            </p:extLst>
          </p:nvPr>
        </p:nvGraphicFramePr>
        <p:xfrm>
          <a:off x="584673" y="4052012"/>
          <a:ext cx="8166479" cy="20764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1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217 389 099,8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226 394 722,1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790 772,6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698 458,2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Воспроизводство минерально-сырьевой базы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121 510,2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123 411,5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15 258 714,5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15 250 899,8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Водное хозяйство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798 209,1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768 960,5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Лесное хозяйство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1 468 537,3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1 513 174,4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29 963 439,4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29 861 617,9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95 209 765,6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104 454 172,8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Связь и информатика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3 460 458,5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3 184 582,3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70 317 692,6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70 539 444,7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3ACD83-BF04-48D3-A410-AF5CFA840069}"/>
              </a:ext>
            </a:extLst>
          </p:cNvPr>
          <p:cNvSpPr txBox="1"/>
          <p:nvPr/>
        </p:nvSpPr>
        <p:spPr>
          <a:xfrm>
            <a:off x="435832" y="6309653"/>
            <a:ext cx="8245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86774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169520"/>
            <a:ext cx="8088112" cy="430211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по </a:t>
            </a:r>
            <a:r>
              <a:rPr lang="ru-RU" sz="2000"/>
              <a:t>разделу «Жилищно-коммунальное хозяйство»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78477"/>
              </p:ext>
            </p:extLst>
          </p:nvPr>
        </p:nvGraphicFramePr>
        <p:xfrm>
          <a:off x="502402" y="609041"/>
          <a:ext cx="8254420" cy="14736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2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(план)*,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59 633 006,4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45 155 907,4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2 143 070,4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2 143 050,9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38 676 504,9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23 315 405,4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17 257 365,7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17 139 795,6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1 556 065,4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2 557 655,5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555433" y="2082739"/>
            <a:ext cx="8496300" cy="5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«Охрана окружающей среды»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67743"/>
              </p:ext>
            </p:extLst>
          </p:nvPr>
        </p:nvGraphicFramePr>
        <p:xfrm>
          <a:off x="487731" y="2538718"/>
          <a:ext cx="8292005" cy="10025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2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4 468 460,2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4 891 239,4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2 185 755,3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2 607 532,8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226 468,2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227 939,5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2 056 236,7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2 055 767,1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728179" y="3541292"/>
            <a:ext cx="8088112" cy="5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«Образование»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78031"/>
              </p:ext>
            </p:extLst>
          </p:nvPr>
        </p:nvGraphicFramePr>
        <p:xfrm>
          <a:off x="487731" y="3898956"/>
          <a:ext cx="8328560" cy="21933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4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86 727 687,5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87 683 067,2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2 343 427,1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2 493 029,2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20 610 313,5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20 841 594,7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1 113 219,0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1 234 886,8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Среднее профессиональное образование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9 164 777,3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9 602 074,8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570 057,7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508 334,2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Высшее образование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220 959,5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201 881,7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4 619 091,5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4 642 520,7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48 085 841,9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48 158 745,1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DFE51C-4214-41E0-917F-0394F4916545}"/>
              </a:ext>
            </a:extLst>
          </p:cNvPr>
          <p:cNvSpPr txBox="1"/>
          <p:nvPr/>
        </p:nvSpPr>
        <p:spPr>
          <a:xfrm>
            <a:off x="425567" y="6219172"/>
            <a:ext cx="8328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785207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53908" y="74435"/>
            <a:ext cx="8088112" cy="430211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по </a:t>
            </a:r>
            <a:r>
              <a:rPr lang="ru-RU" sz="2000"/>
              <a:t>разделу «Культура, кинематография»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44459"/>
              </p:ext>
            </p:extLst>
          </p:nvPr>
        </p:nvGraphicFramePr>
        <p:xfrm>
          <a:off x="584574" y="460668"/>
          <a:ext cx="8271105" cy="14837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9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(план)*,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25 743 853,1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26 172 309,6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25 385 753,8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25 846 517,5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Кинематография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95 347,9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95 347,9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262 751,4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230 444,2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584571" y="1900048"/>
            <a:ext cx="8496300" cy="44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«Здравоохранение»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9335"/>
              </p:ext>
            </p:extLst>
          </p:nvPr>
        </p:nvGraphicFramePr>
        <p:xfrm>
          <a:off x="605025" y="2245311"/>
          <a:ext cx="8230201" cy="20451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5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55 090 874,2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58 241 617,6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Стационарная медицинская помощь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18 818 672,7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20 058 224,8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Амбулаторная помощь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3 868 749,8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3 870 566,0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Скорая медицинская помощь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554 923,1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567 848,1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Санаторно-оздоровительная помощь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38 921,6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38 921,6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Заготовка, переработка, хранение и обеспечение безопасности донорской крови и ее компонентов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755 249,9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766 449,9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Санитарно-эпидемиологическое благополучие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354 217,3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401 117,3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0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Прикладные научные исследования в области здравоохранения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39 809,8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39 809,8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30 660 330,0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32 498 680,1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788665" y="4250190"/>
            <a:ext cx="8088112" cy="5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«Социальная политика»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84322"/>
              </p:ext>
            </p:extLst>
          </p:nvPr>
        </p:nvGraphicFramePr>
        <p:xfrm>
          <a:off x="584574" y="4666527"/>
          <a:ext cx="8240961" cy="13720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58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62 160 985,4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61 688 673,9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1 084 976,2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1 077 340,7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обслуживание населения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7 893 373,0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7 702 474,0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35 536 702,9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35 496 901,4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9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17 030 596,7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16 802 943,1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615 336,6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609 014,7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36D780-7967-4B74-B5D5-2F8251AFA764}"/>
              </a:ext>
            </a:extLst>
          </p:cNvPr>
          <p:cNvSpPr txBox="1"/>
          <p:nvPr/>
        </p:nvSpPr>
        <p:spPr>
          <a:xfrm>
            <a:off x="472422" y="6196456"/>
            <a:ext cx="8343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46060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10296" y="79788"/>
            <a:ext cx="8088112" cy="430211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по </a:t>
            </a:r>
            <a:r>
              <a:rPr lang="ru-RU" sz="2000"/>
              <a:t>разделу «Физическая </a:t>
            </a:r>
            <a:r>
              <a:rPr lang="ru-RU" sz="2000" dirty="0"/>
              <a:t>культура </a:t>
            </a:r>
            <a:r>
              <a:rPr lang="ru-RU" sz="2000"/>
              <a:t>и спорт»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89530"/>
              </p:ext>
            </p:extLst>
          </p:nvPr>
        </p:nvGraphicFramePr>
        <p:xfrm>
          <a:off x="568050" y="435392"/>
          <a:ext cx="8207668" cy="16994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3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(план)*,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(факт),</a:t>
                      </a:r>
                      <a:b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6 545 970,3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7 372 712,3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2 754 331,4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3 463 094,4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1 903 715,4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1 929 641,6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1 772 726,0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1 857 160,8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3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115 197,5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122 815,5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568050" y="2111245"/>
            <a:ext cx="8496300" cy="5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«Средства массовой информации»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42111"/>
              </p:ext>
            </p:extLst>
          </p:nvPr>
        </p:nvGraphicFramePr>
        <p:xfrm>
          <a:off x="497478" y="2429791"/>
          <a:ext cx="8232382" cy="8417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26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1 862 308,0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1 843 174,8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Телевидение и радиовещание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1 041 645,0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1 024 984,5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778 734,7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775 143,8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41 928,3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43 046,5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600893" y="3207056"/>
            <a:ext cx="8088112" cy="45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«Обслуживание </a:t>
            </a:r>
            <a:r>
              <a:rPr lang="ru-RU" sz="2000" dirty="0"/>
              <a:t>государственного (муниципального</a:t>
            </a:r>
            <a:r>
              <a:rPr lang="ru-RU" sz="2000"/>
              <a:t>) долга»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53089"/>
              </p:ext>
            </p:extLst>
          </p:nvPr>
        </p:nvGraphicFramePr>
        <p:xfrm>
          <a:off x="472442" y="3796792"/>
          <a:ext cx="8319394" cy="426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0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857 243,9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825 532,1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1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857 243,9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825 532,1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Текст 2"/>
          <p:cNvSpPr txBox="1">
            <a:spLocks/>
          </p:cNvSpPr>
          <p:nvPr/>
        </p:nvSpPr>
        <p:spPr>
          <a:xfrm>
            <a:off x="548361" y="4223450"/>
            <a:ext cx="8535678" cy="5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по </a:t>
            </a:r>
            <a:r>
              <a:rPr lang="ru-RU" sz="2000"/>
              <a:t>разделу «Межбюджетные </a:t>
            </a:r>
            <a:r>
              <a:rPr lang="ru-RU" sz="2000" dirty="0"/>
              <a:t>трансферты общего характера бюджетам бюджетной системы </a:t>
            </a:r>
            <a:r>
              <a:rPr lang="ru-RU" sz="2000"/>
              <a:t>Российской Федерации»</a:t>
            </a:r>
            <a:endParaRPr lang="ru-RU" sz="2000" dirty="0"/>
          </a:p>
          <a:p>
            <a:br>
              <a:rPr lang="ru-RU" sz="2000" dirty="0"/>
            </a:br>
            <a:r>
              <a:rPr lang="ru-RU" sz="2000" dirty="0"/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50651"/>
              </p:ext>
            </p:extLst>
          </p:nvPr>
        </p:nvGraphicFramePr>
        <p:xfrm>
          <a:off x="496894" y="5087002"/>
          <a:ext cx="8294942" cy="10025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1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33 249 928,2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33 588 922,4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1 285 292,4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1 285 292,4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Иные дотации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68 000,0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68 000,0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31 896 635,8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32 235 630,0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5D290D4-5499-4C48-AC7E-B554E4645B73}"/>
              </a:ext>
            </a:extLst>
          </p:cNvPr>
          <p:cNvSpPr txBox="1"/>
          <p:nvPr/>
        </p:nvSpPr>
        <p:spPr>
          <a:xfrm>
            <a:off x="496894" y="6151061"/>
            <a:ext cx="827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350942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66750" y="159418"/>
            <a:ext cx="8088112" cy="5648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Расходы бюджета Республики Татарстан на социальную сферу</a:t>
            </a:r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3173127"/>
              </p:ext>
            </p:extLst>
          </p:nvPr>
        </p:nvGraphicFramePr>
        <p:xfrm>
          <a:off x="742952" y="2943228"/>
          <a:ext cx="8220075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85013" y="2694892"/>
            <a:ext cx="672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Расходы по отраслям социальной сферы, тыс. рублей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09696760"/>
              </p:ext>
            </p:extLst>
          </p:nvPr>
        </p:nvGraphicFramePr>
        <p:xfrm>
          <a:off x="847725" y="774832"/>
          <a:ext cx="7726162" cy="187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трелка вправо 11"/>
          <p:cNvSpPr/>
          <p:nvPr/>
        </p:nvSpPr>
        <p:spPr>
          <a:xfrm flipH="1">
            <a:off x="4089041" y="1378016"/>
            <a:ext cx="1121133" cy="666750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47,6%</a:t>
            </a:r>
          </a:p>
        </p:txBody>
      </p:sp>
    </p:spTree>
    <p:extLst>
      <p:ext uri="{BB962C8B-B14F-4D97-AF65-F5344CB8AC3E}">
        <p14:creationId xmlns:p14="http://schemas.microsoft.com/office/powerpoint/2010/main" val="1061954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52450" y="114619"/>
            <a:ext cx="8088112" cy="494736"/>
          </a:xfrm>
        </p:spPr>
        <p:txBody>
          <a:bodyPr>
            <a:noAutofit/>
          </a:bodyPr>
          <a:lstStyle/>
          <a:p>
            <a:r>
              <a:rPr lang="ru-RU" sz="1400" dirty="0"/>
              <a:t>Меры социальной поддержки отдельных категорий граждан в Республике Татарстан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44922"/>
              </p:ext>
            </p:extLst>
          </p:nvPr>
        </p:nvGraphicFramePr>
        <p:xfrm>
          <a:off x="514353" y="442810"/>
          <a:ext cx="8482475" cy="567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6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получателей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ед.изм.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выплат (рублей)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основание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(нормативный 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(факт)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34 237 823,2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33 325 998,4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954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Многодетные семьи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120 000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110 186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субсидия на проезд обучающимся в общеобразовательных организациях и профессиональных образовательных организациях до окончания ими обучения, но не более чем до достижения ими возраста 18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проезд 369 руб.  в месяц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441 482,0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415 823,8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приобретение лекарственных средств на детей в возрасте до 6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лекарства  164 руб. в месяц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в размере 30% расходов на оплату жилья и коммунальных услуг в пределах социальной нормы площади жилья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инормативов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потребления услуг для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804 723,9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773 870,3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пособия семьям, воспитывающим трех и более одновременно рожденных детей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единовременное пособие- 10 000 руб.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ежемесячное пособие- 1000 руб.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РТ от 20.08.2008 №УП-397 «О дополнительных мерах социальной поддержки семей с детьми в связи с рождением одновременно трех и более детей»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семьи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семей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жильем многодетных семей, имеющих пять и более детей, нуждающихся в улучшении жилищных условий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порядка 8 866,8 тыс.руб. на семью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КМ РТ от 03.10.2019 № 888 «Об утверждении государственной программы "Обеспечение качественным жильем и услугами жилищно-коммунального хозяйства населения Республики Татарстан»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252 889,7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248 270,8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465351"/>
                  </a:ext>
                </a:extLst>
              </a:tr>
              <a:tr h="66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выплата денежного вознаграждения матерям, награжденным медалью Республики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Татарстан «Ана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даны 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Материнская слава»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матерям, воспитавшим пять детей - 100 000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Республики Татарстан от 02.11.2000г. №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УП-828 «О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порядке рассмотрения и представления документов к награждению медалью Республики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Татарстан «Ана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даны 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Материнская слава»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6 780,0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6 660,0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0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Молодые семьи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семьи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семьи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дополнительных мер государственной поддержки в решении жилищных проблем молодым семьям, признанным в установленном порядке нуждающимися в улучшении жилищных условий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порядка 1 580,1тыс.рублей на семью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КМ РТ от 03.10.2019 № 888 «Об утверждении государственной программы «Обеспечение качественным жильем и услугами жилищно-коммунального хозяйства населения Республики Татарстан»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132 737,3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132 071,1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3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Семьи с детьми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113 472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компенсация за присмотр и уход за детьми в государственных и муниципальных образовательных организациях, реализующих образовательную программу дошкольного образования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 на первого ребенка, 50% на второго, 70% на третьего и последующих детей от среднего размера родительской платы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КМ РТ от 18.01.2007 № 9 «О компенсации части родительской платы за присмотр и уход за ребенком в образовательных организациях, реализующих образовательную программу дошкольного образования»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811 332,3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793 871,3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30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72739"/>
            <a:ext cx="8088112" cy="494736"/>
          </a:xfrm>
        </p:spPr>
        <p:txBody>
          <a:bodyPr>
            <a:noAutofit/>
          </a:bodyPr>
          <a:lstStyle/>
          <a:p>
            <a:r>
              <a:rPr lang="ru-RU" sz="1400" dirty="0"/>
              <a:t>Меры социальной поддержки отдельных категорий граждан в Республике Татарстан (продолжение)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44221"/>
              </p:ext>
            </p:extLst>
          </p:nvPr>
        </p:nvGraphicFramePr>
        <p:xfrm>
          <a:off x="497477" y="567475"/>
          <a:ext cx="8482475" cy="6092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получателей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ед.изм.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выплат (рублей)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основание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(нормативный 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(факт)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5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311 533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311 533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питанием обучающихся в общеобразовательных организациях и профессиональных образовательных организациях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 руб. в день в период обучения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63-ЗРТ «Об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адресной социальной поддержке населения в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Республике Татарстан»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600 910,6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600 910,6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220 687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214 118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оздоровление детей в лагерях, санаториях, санаториях-профилакториях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стоимость путевки 10 577,9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ПКМ РТ № 158 «Об утверждении государственной программы «Развитие молодежной политики в РТ на 2019-2025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гг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2 332 955,7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2 264 926,8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 детям-инвалидам в возрасте до 18 лет, нуждающимся в постоянном постороннем уходе (помощи, надзоре)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разница между величиной прожиточного минимума на душу населения и среднедушевым доходом семьи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Кабинета Министров Республики Татарстан от 07.03.2012г. №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«О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дополнительной ежемесячной денежной выплате детям-инвалидам, нуждающимся в постоянном постороннем уходе (помощи,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надзоре)»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5 752,4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5 031,9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35 134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безвозмездное обеспечение детей первых трех лет жизни специальными молочными продуктами и смесями по рецептам врачей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нормативным затратам на безвозмездное обеспечение специальными молочными продуктами детского питания детей первых трех лет жизни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575 915,0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565 892,5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95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Дети-сироты и дети, оставшиеся без попечения родителей, лиц из их числа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 на детей-сирот, детей, оставшихся без попечения родителей, переданных под опеку (попечительство), в приемные семьи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дошкольников - 10 740 руб.,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школьников - 12 384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963 455,0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963 455,0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вознаграждение, причитающееся опекунам или попечителям, исполняющим свои обязанности возмездно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 руб. в месяц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«Семейный кодекс Республики Татарстан» от 13.01.2009 № 4-ЗРТ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195 407,8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195 407,8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проезд детей-сирот, детей, оставшихся без попечения родителей, и лиц из их числа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проезд 369 руб. в месяц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16 974,8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16 339,3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материальное обеспечение детей-сирот, обучающимся по основным образовательным программам в профессиональных образовательных организациях и организациях высшего образования (единовременное пособие при выпуске из образовательного учреждения,   единовременное пособие на обеспечение одеждой, обувью, мягким инвентарем и оборудованием при выпуске из образовательного учреждения, ежегодное пособие на приобретение учебной литературы и письменных принадлежностей, ежегодное пособие на приобретение одежды, обуви и мягкого инвентаря,  ежемесячная стипендия, ежемесячное пособие на питание)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единовременное пособие при выпуске -935 руб., единовременное пособие на приобретение одежды, обуви, мягкого инвентаря и оборудования - 59 337 руб., ежегодное пособие на приобретение учебной литературы и письменных принадлежностей - 3 339,0 руб. (на базе основного общего образования, среднего общего образования, на базе подготовки специалистов среднего звена), 8 636 руб. (на базе бакалавриата, специалитета, магистратуры), ежегодное пособие на приобретение одежды, обуви, мягкого инвентаря и оборудования - 25 289 руб., ежемесячная стипендия - 1 110 руб. (до 1 сентября 2024 года), 1 155 руб. (с 1 сентября 2024 года), ежемесячное пособие на питание - 8 193 руб. (на базе подготовки по профессиям рабочих, должностям служащих, на базе основного общего образования), 9 440 руб. (на базе среднего общего образования, подготовки специалистов среднего звена, на базе бакалавриата, специалитета, магистратуры)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199 531,0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189 426,9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52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21970" y="145099"/>
            <a:ext cx="8088112" cy="494736"/>
          </a:xfrm>
        </p:spPr>
        <p:txBody>
          <a:bodyPr>
            <a:noAutofit/>
          </a:bodyPr>
          <a:lstStyle/>
          <a:p>
            <a:r>
              <a:rPr lang="ru-RU" sz="1400" dirty="0"/>
              <a:t>Меры социальной поддержки отдельных категорий граждан в Республике Татарстан (продолжение)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28574"/>
              </p:ext>
            </p:extLst>
          </p:nvPr>
        </p:nvGraphicFramePr>
        <p:xfrm>
          <a:off x="521970" y="731030"/>
          <a:ext cx="8482475" cy="3943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1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получателей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выплат (рублей)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основание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(нормативный 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(факт)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(план)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8" marR="1308" marT="1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6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Ветераны труда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136 488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выплата, субсидия в размере 50% затрат по оплате услуг связи, субсидия в размере 50% расходов на оплату жилья и коммунальных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 605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2 897 015,2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2 887 329,0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6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Труженики тыла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 902 руб.,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5 789,9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5 651,5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реабилитированные лица и лица, признанные пострадавшими от политических репрессий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выплата, установка телефона, междугородный проезд 1 раз в год, субсидия в размере 50% расходов на оплату жилья и коммунальных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ежемесячная денежная выплата реабилитированным гражданам - 902 руб., репрессированным гражданам - 757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Республики  Татарстан от 08.12.2004 №63-ЗРТ «Об адресной социальной поддержке населения в Республике Татарстан»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27 541,7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27 223,9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06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Малоимущие граждане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46 397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46 397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гражданам субсидий на оплату жилого помещения  и коммунальных услуг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предоставляются гражданам в случае, если их расходы на оплату жилого помещения и коммунальных услуг, рассчитанные исходя из размера региональных стандартов нормативной площади жилого помещения, используемой для расчета субсидий, и размера региональных стандартов стоимости жилищно-коммунальных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семьи.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стандарт максимально допустимой доли собственных расходов граждан на оплату ЖКУ в совокупном доходе семьи установлен в размере 21 процент.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Жилищный кодекс Российской Федерации (статья 159), Постановление Правительства РФ от 14.12.2005 №761 «О предоставлении субсидий на оплату жилого помещения и коммунальных услуг»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869 696,7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868 818,1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42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28080"/>
              </p:ext>
            </p:extLst>
          </p:nvPr>
        </p:nvGraphicFramePr>
        <p:xfrm>
          <a:off x="514350" y="2244158"/>
          <a:ext cx="6343650" cy="425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6" name="Image" r:id="rId3" imgW="7606080" imgH="5104440" progId="Photoshop.Image.16">
                  <p:embed/>
                </p:oleObj>
              </mc:Choice>
              <mc:Fallback>
                <p:oleObj name="Image" r:id="rId3" imgW="7606080" imgH="5104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2244158"/>
                        <a:ext cx="6343650" cy="425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63155" y="182954"/>
            <a:ext cx="8088112" cy="574747"/>
          </a:xfrm>
        </p:spPr>
        <p:txBody>
          <a:bodyPr/>
          <a:lstStyle/>
          <a:p>
            <a:r>
              <a:rPr lang="ru-RU" dirty="0"/>
              <a:t>О Республике Татарстан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12923"/>
            <a:ext cx="851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Расположение: </a:t>
            </a:r>
            <a:r>
              <a:rPr lang="ru-RU" dirty="0"/>
              <a:t>в центре Российской Федерации, на Восточно-европейской равнине, в месте слияния рек Волги и Камы.</a:t>
            </a:r>
          </a:p>
          <a:p>
            <a:r>
              <a:rPr lang="ru-RU" b="1" dirty="0">
                <a:solidFill>
                  <a:schemeClr val="accent3"/>
                </a:solidFill>
              </a:rPr>
              <a:t>Площадь</a:t>
            </a:r>
            <a:r>
              <a:rPr lang="ru-RU" dirty="0"/>
              <a:t>: 67 836,2 </a:t>
            </a:r>
            <a:r>
              <a:rPr lang="ru-RU" dirty="0" err="1"/>
              <a:t>кв.км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chemeClr val="accent3"/>
                </a:solidFill>
              </a:rPr>
              <a:t>Столица: </a:t>
            </a:r>
            <a:r>
              <a:rPr lang="ru-RU" dirty="0"/>
              <a:t>г. Казань (797 км. от Москвы, 1 млн. 232 тыс. человек).</a:t>
            </a:r>
          </a:p>
        </p:txBody>
      </p:sp>
      <p:pic>
        <p:nvPicPr>
          <p:cNvPr id="51202" name="Picture 2" descr="https://content.foto.my.mail.ru/inbox/y-logic/_blogs/i-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42" y="4935925"/>
            <a:ext cx="155575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265516" y="2122812"/>
            <a:ext cx="1552193" cy="8345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Городских округа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94606" y="3019466"/>
            <a:ext cx="1621186" cy="8649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43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Муниципальных района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038371"/>
            <a:ext cx="1489380" cy="7007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911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3054374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14349" y="1477017"/>
            <a:ext cx="8520593" cy="47512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/>
              <a:t>В Республике Татарстан в 2024 году реализовывалось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/>
              <a:t>14 национальных проектов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Национальные проекты Российской Федерации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524" y="430574"/>
            <a:ext cx="8340403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       </a:t>
            </a:r>
            <a:r>
              <a:rPr lang="ru-RU" sz="1200" dirty="0"/>
              <a:t>Национальные проекты - важнейшая часть реформы социальной сферы, реформы, вызванной  переходом общества к жизни в условиях демократического социального государства с рыночно ориентированной экономикой, и пересмотром принципов социального обеспечения. </a:t>
            </a:r>
          </a:p>
          <a:p>
            <a:pPr algn="just"/>
            <a:r>
              <a:rPr lang="ru-RU" sz="1200" dirty="0"/>
              <a:t>            Национальные проекты утверждены Указом Президента Российской Федерации от 7 мая 2018 года № </a:t>
            </a:r>
            <a:r>
              <a:rPr lang="ru-RU" sz="1200"/>
              <a:t>204 «О </a:t>
            </a:r>
            <a:r>
              <a:rPr lang="ru-RU" sz="1200" dirty="0"/>
              <a:t>национальных целях и стратегических задачах развития Российской Федерации на период до </a:t>
            </a:r>
            <a:r>
              <a:rPr lang="ru-RU" sz="1200"/>
              <a:t>2024 года».</a:t>
            </a:r>
            <a:endParaRPr lang="ru-RU" sz="1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0451045"/>
              </p:ext>
            </p:extLst>
          </p:nvPr>
        </p:nvGraphicFramePr>
        <p:xfrm>
          <a:off x="514349" y="2196159"/>
          <a:ext cx="8505826" cy="444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9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9980334"/>
              </p:ext>
            </p:extLst>
          </p:nvPr>
        </p:nvGraphicFramePr>
        <p:xfrm>
          <a:off x="714648" y="886965"/>
          <a:ext cx="7889420" cy="552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9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02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              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(федерального) проекта/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 мероприятий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предусмотрено на реализацию национальных проектов в бюджете Республики Татарстан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Законом Республики Татарстан от 28.11.2023 г. № 116-ЗРТ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 федеральные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 федеральные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47 117 211,3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29 539 476,7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46 950 327,1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29 499 749,2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2 132 698,7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436 879,3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2 102 872,8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436 575,2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3 971 661,7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3 216 415,5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3 970 284,5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3 215 299,9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3 625 826,8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2 368 069,3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3 622 028,1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2 367 660,8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0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И ГОРОДСКАЯ СРЕДА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2 106 323,7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1 737 296,2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2 106 323,6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1 737 296,1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4 007 302,8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3 258 022,3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4 007 302,8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3 258 022,3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1 295 245,0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824 770,7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1 270 808,8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809 859,3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БЕЗОПАСНЫЕ КАЧЕСТВЕННЫЕ ДОРОГИ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21 040 940,6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12 801 515,8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20 958 780,1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12 801 513,3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КООПЕРАЦИЯ И ЭКСПОРТ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187 145,6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151 587,9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187 145,6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151 587,9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565 904,8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458 382,9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565 904,8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458 382,9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76 163,3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76 163,3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ЭКОНОМИКА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И ИНДУСТРИЯ ГОСТЕПРИИМСТВА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217 056,1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174 346,3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212 789,3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172 359,3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БЕСПИЛОТНЫЕ АВИАЦИОННЫЕ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343 268,9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286 027,2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322 270,6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265 028,9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0735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КОМПЛЕКСНЫЙ ПЛАН МОДЕРНИЗАЦИИ И РАСШИРЕНИЯ МАГИСТРАЛЬНОЙ ИНФРАСТРУКТУРЫ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860610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17665" y="211502"/>
            <a:ext cx="8309810" cy="574747"/>
          </a:xfrm>
        </p:spPr>
        <p:txBody>
          <a:bodyPr>
            <a:noAutofit/>
          </a:bodyPr>
          <a:lstStyle/>
          <a:p>
            <a:r>
              <a:rPr lang="ru-RU" sz="1800" dirty="0"/>
              <a:t>Расходы бюджета Республики Татарстан на реализацию национальных проектов в 2024 году 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39839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85470" y="136203"/>
            <a:ext cx="8088112" cy="46633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Сведения о реализации в 2024 году общественно значимых</a:t>
            </a:r>
            <a:br>
              <a:rPr lang="ru-RU" dirty="0"/>
            </a:br>
            <a:r>
              <a:rPr lang="ru-RU" dirty="0"/>
              <a:t> проектов для 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97633"/>
              </p:ext>
            </p:extLst>
          </p:nvPr>
        </p:nvGraphicFramePr>
        <p:xfrm>
          <a:off x="577816" y="543699"/>
          <a:ext cx="8283582" cy="56625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0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проекта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89" marR="2589" marT="25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Результат от реализации проекта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89" marR="2589" marT="25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общеобразовательных учреждений и дошкольных образовательных организаций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20 дошкольных образовательных организаций, 44 общеобразовательные школы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ресурсных центров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7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24640"/>
                  </a:ext>
                </a:extLst>
              </a:tr>
              <a:tr h="1034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обеспечения населения чистой водой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 и отремонтирован 101 объект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23109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Перевод системы отопления на индивидуальные котлы (двухконтурные котлы)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Переведено на индивидуальные системы отопления 43 объекта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4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ремонта отопления (котельных) объектов социального назначения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Отремонтировано 40 объекта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систем водоотведения, строительство, капитальный ремонт систем и сооружений канализации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Построено  и отремонтировано 11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5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по восстановлению освещения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Отремонтировано 45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7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созданию и обустройству парков, скверов и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водоохранных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зон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Создано и обустроено 22 парка, сквера и водоохранных зон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960">
                <a:tc>
                  <a:txBody>
                    <a:bodyPr/>
                    <a:lstStyle/>
                    <a:p>
                      <a:pPr marL="0" algn="just" defTabSz="685828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Строительство, реконструкция и капитальный ремонт объектов здравоохранения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28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Построено 58 объектов, отремонтировано 156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1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объектов культурного назначения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16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детских оздоровительных лагерей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Построено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 отремонтировано 15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подростковых клубов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6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молодежных центров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7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универсальных спортивных площадок, блочных модульных лыжных баз, крытых футбольных манежей с каркасно-тентовым покрытием с футбольной поляной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Построено 19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спортивных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18 объекта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2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Управлений сельского хозяйства и капитальный ремонт зданий подведомственных учреждений Главного управления ветеринарии КМ РТ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 7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стационарных организаций социального обслуживания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28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0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архивов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 объекта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Советов сельских поселений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Построено 7 объектов, отремонтировано 11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центров психолого-педагогической помощи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Отремонтировано 6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зданий, подведомственных Управлению Федеральной службы войск национальной гвардии Российской Федерации по Республике Татарстан (Татарстану)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2 объекта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учебных корпусов и общежитий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Отремонтировано 16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учреждений, подведомственных Министерству лесного хозяйства РТ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Отремонтировано 9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пищеблоков образовательных организаций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Отремонтировано 94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38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образовательных учреждений отрасли культуры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Отремонтировано 5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algn="just" defTabSz="6858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ремонт, строительство  стационаров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и построено 32 объекта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3381">
                <a:tc>
                  <a:txBody>
                    <a:bodyPr/>
                    <a:lstStyle/>
                    <a:p>
                      <a:pPr marL="0" algn="just" defTabSz="6858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(помещений) судебных участков мировых судей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2 объекта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algn="just" defTabSz="685800" rtl="0" eaLnBrk="1" fontAlgn="b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 военных комиссариатов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Отремонтировано 19 объектов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411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40805" y="2"/>
            <a:ext cx="8088112" cy="574747"/>
          </a:xfrm>
        </p:spPr>
        <p:txBody>
          <a:bodyPr>
            <a:noAutofit/>
          </a:bodyPr>
          <a:lstStyle/>
          <a:p>
            <a:r>
              <a:rPr lang="ru-RU" sz="2000" dirty="0"/>
              <a:t>Программно-целевые расходы бюджета </a:t>
            </a:r>
            <a:br>
              <a:rPr lang="ru-RU" sz="2000" dirty="0"/>
            </a:br>
            <a:r>
              <a:rPr lang="ru-RU" sz="2000" dirty="0"/>
              <a:t>Республики Татарстан в 2024 году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1471" y="574750"/>
            <a:ext cx="8524875" cy="28773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2000" tIns="0" rIns="36000" bIns="0">
            <a:spAutoFit/>
          </a:bodyPr>
          <a:lstStyle/>
          <a:p>
            <a:pPr algn="just"/>
            <a:r>
              <a:rPr lang="ru-RU" sz="1200" dirty="0">
                <a:solidFill>
                  <a:srgbClr val="FFC000"/>
                </a:solidFill>
              </a:rPr>
              <a:t>       </a:t>
            </a:r>
            <a:r>
              <a:rPr lang="en-US" sz="1200" dirty="0"/>
              <a:t> </a:t>
            </a:r>
            <a:r>
              <a:rPr lang="ru-RU" sz="1300" dirty="0"/>
              <a:t>Особенностью программного бюджета является то, что все или почти все расходы включены в программы, и каждая программа своей целью увязана с тем или иным итогом деятельности органа власти, направлена на положительные изменения в жизни общества в целом и улучшение качества жизни каждого гражданина в отдельности. Каждая государственная программа имеет свои цели, задачи, комплекс мероприятий и закрепленный результат. В рамках программ отражены основные направления, на которые направляются бюджетные средства. </a:t>
            </a:r>
            <a:endParaRPr lang="en-US" sz="1300" dirty="0"/>
          </a:p>
          <a:p>
            <a:pPr algn="just"/>
            <a:r>
              <a:rPr lang="ru-RU" sz="1300" dirty="0"/>
              <a:t>        Начиная с 2024 года государственные программы имеют новую структуру, предусматривающую деление государственных программ на проектную и процессные части, а все паспорта госпрограмм и их структурных элементов (региональных проектов и комплексов процессных мероприятий)  утверждаются посредством региональной информационной </a:t>
            </a:r>
            <a:r>
              <a:rPr lang="ru-RU" sz="1300"/>
              <a:t>системы «Цифровой </a:t>
            </a:r>
            <a:r>
              <a:rPr lang="ru-RU" sz="1300" dirty="0"/>
              <a:t>модуль управления </a:t>
            </a:r>
            <a:r>
              <a:rPr lang="ru-RU" sz="1300"/>
              <a:t>государственными программами».</a:t>
            </a:r>
            <a:r>
              <a:rPr lang="ru-RU" sz="1300">
                <a:solidFill>
                  <a:schemeClr val="tx1"/>
                </a:solidFill>
              </a:rPr>
              <a:t>     </a:t>
            </a:r>
            <a:endParaRPr lang="ru-RU" sz="1300" dirty="0">
              <a:solidFill>
                <a:schemeClr val="tx1"/>
              </a:solidFill>
            </a:endParaRPr>
          </a:p>
          <a:p>
            <a:pPr algn="just"/>
            <a:r>
              <a:rPr lang="ru-RU" sz="1300" dirty="0">
                <a:solidFill>
                  <a:schemeClr val="tx1"/>
                </a:solidFill>
              </a:rPr>
              <a:t>        В 2024 году за счет средств бюджета Республики Татарстан реализовывались 34 государственные программы Республики Татарстан.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741797"/>
              </p:ext>
            </p:extLst>
          </p:nvPr>
        </p:nvGraphicFramePr>
        <p:xfrm>
          <a:off x="765657" y="3264930"/>
          <a:ext cx="8220075" cy="348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25627" y="3593073"/>
            <a:ext cx="1318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18848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71660" y="83932"/>
            <a:ext cx="8088112" cy="574747"/>
          </a:xfrm>
        </p:spPr>
        <p:txBody>
          <a:bodyPr>
            <a:noAutofit/>
          </a:bodyPr>
          <a:lstStyle/>
          <a:p>
            <a:r>
              <a:rPr lang="ru-RU" sz="1800" dirty="0"/>
              <a:t>Расходы бюджета Республики Татарстан на реализацию государственных программ 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44614"/>
              </p:ext>
            </p:extLst>
          </p:nvPr>
        </p:nvGraphicFramePr>
        <p:xfrm>
          <a:off x="463705" y="729509"/>
          <a:ext cx="8381066" cy="52158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(план)*,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(факт),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75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558 792 566,7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560 192 873,5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здравоохранения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73 025 821,7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76 188 437,6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образования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78 150 897,0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79 122 203,7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«Социальная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поддержка граждан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39 727 684,5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39 161 295,1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качественным жильем и услугами жилищно-коммунального хозяйства населения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53 315 945,8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41 623 604,3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«Содействие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занятости населения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1 290 632,0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1 134 575,5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общественного порядка 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противодействие преступности»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3 254 654,4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3 251 641,7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«Защита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2 836 993,8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2 856 624,8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культуры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25 259 091,8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25 689 519,8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«Охрана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окружающей среды, воспроизводство и использование природных ресурсов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3 238 319,1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3 214 779,7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«Экономическое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развитие и инновационная экономика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65 016 781,4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64 951 178,7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«Цифровой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6 320 956,3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6 030 185,6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транспортной системы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124 825 379,3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133 485 379,0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20 795 944,4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20 757 016,5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лесного хозяйства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1 468 537,3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1 513 174,4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«Управление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государственным имуществом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1 839 699,9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2 049 567,5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«Управление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государственными финансами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28 712 879,2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28 733 597,3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государственной гражданской службы Республики Татарстан и муниципальной службы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35 131,6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35 131,6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«Реализация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государственной национальной политики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57 032,1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55 544,9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E6EC1C-CA22-49B8-8F82-D757D9B2CD37}"/>
              </a:ext>
            </a:extLst>
          </p:cNvPr>
          <p:cNvSpPr txBox="1"/>
          <p:nvPr/>
        </p:nvSpPr>
        <p:spPr>
          <a:xfrm>
            <a:off x="499011" y="5945405"/>
            <a:ext cx="8355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i="1" dirty="0"/>
              <a:t>* - в соответствии с Законом Республики Татарстан от 28 ноября 2023 года № </a:t>
            </a:r>
            <a:r>
              <a:rPr lang="ru-RU" sz="900" i="1"/>
              <a:t>116-ЗРТ «О </a:t>
            </a:r>
            <a:r>
              <a:rPr lang="ru-RU" sz="900" i="1" dirty="0"/>
              <a:t>бюджете Республики Татарстан на 2024 год и на плановый период 2025 и </a:t>
            </a:r>
            <a:r>
              <a:rPr lang="ru-RU" sz="900" i="1"/>
              <a:t>2026 годов» </a:t>
            </a:r>
            <a:r>
              <a:rPr lang="ru-RU" sz="900" i="1" dirty="0"/>
              <a:t>(с учетом изменений, внесенных Законами Республики Татарстан от 8 июня 2024 года № 32-ЗРТ, от                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437774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30058" y="194512"/>
            <a:ext cx="8088112" cy="574747"/>
          </a:xfrm>
        </p:spPr>
        <p:txBody>
          <a:bodyPr>
            <a:noAutofit/>
          </a:bodyPr>
          <a:lstStyle/>
          <a:p>
            <a:r>
              <a:rPr lang="ru-RU" sz="1800" dirty="0"/>
              <a:t>Расходы бюджета Республики Татарстан на реализацию государственных программ Республики Татарстан (продолжение)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35019"/>
              </p:ext>
            </p:extLst>
          </p:nvPr>
        </p:nvGraphicFramePr>
        <p:xfrm>
          <a:off x="485945" y="890763"/>
          <a:ext cx="8334324" cy="45888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50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(план)*,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(факт),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программа Республики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Татарстан «Сохранение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национальной идентичности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татарского народа»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99 297,7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98 457,8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«Сохранение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изучение и развитие государственных языков Республики Татарстан и других языков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180 066,4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179 983,1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0439"/>
                  </a:ext>
                </a:extLst>
              </a:tr>
              <a:tr h="327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программа Республики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Татарстан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рынка газомоторного топлива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102 758,3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92 168,7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юстиции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1 203 973,7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1 184 109,0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«Энергоресурсоэффективность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9 339,5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9 339,5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сферы туризма и гостеприимства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341 104,7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324 710,8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9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«Реализация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антикоррупционной политики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8 690,1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«Стратегическое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талантами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архивного дела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322 468,1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273 906,3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программа Республики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Татарстан «Оказание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содействия добровольному переселению в Республику Татарстан соотечественников, проживающих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рубежом»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«Формирование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современной городской среды на территории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11 815 116,4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11 792 880,6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физической культуры и спорта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5 903 084,6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6 726 626,6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молодежной политики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6 983 996,1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7 000 248,2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обрабатывающих отраслей промышленности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653 990,3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651 647,4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«Развитие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зарядной инфраструктуры для электрического автомобильного транспорта в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Республике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55 200,0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40 919,8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«Научно-технологическое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развитие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Республики Татарстан»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1 840 799,2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1 855 825,1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1C2D5C-DA24-4C70-90CC-51AD87EF25C1}"/>
              </a:ext>
            </a:extLst>
          </p:cNvPr>
          <p:cNvSpPr txBox="1"/>
          <p:nvPr/>
        </p:nvSpPr>
        <p:spPr>
          <a:xfrm>
            <a:off x="496448" y="5479659"/>
            <a:ext cx="8355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i="1" dirty="0"/>
              <a:t>* - в соответствии с Законом Республики Татарстан от 28 ноября 2023 года № </a:t>
            </a:r>
            <a:r>
              <a:rPr lang="ru-RU" sz="900" i="1"/>
              <a:t>116-ЗРТ «О </a:t>
            </a:r>
            <a:r>
              <a:rPr lang="ru-RU" sz="900" i="1" dirty="0"/>
              <a:t>бюджете Республики Татарстан на 2024 год и на плановый период 2025 и </a:t>
            </a:r>
            <a:r>
              <a:rPr lang="ru-RU" sz="900" i="1"/>
              <a:t>2026 годов» </a:t>
            </a:r>
            <a:r>
              <a:rPr lang="ru-RU" sz="9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977821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61048"/>
              </p:ext>
            </p:extLst>
          </p:nvPr>
        </p:nvGraphicFramePr>
        <p:xfrm>
          <a:off x="488208" y="1904431"/>
          <a:ext cx="8477250" cy="52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73 025 821,7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76 188 437,6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68377"/>
              </p:ext>
            </p:extLst>
          </p:nvPr>
        </p:nvGraphicFramePr>
        <p:xfrm>
          <a:off x="488211" y="2499883"/>
          <a:ext cx="8477251" cy="235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val="3644658241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Целевые показатели реализации государственной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71" marR="46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71" marR="46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71" marR="46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71" marR="46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 иммунизацией в рамках Национального календаря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профилактич.прививок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заболеваемости туберкулезом</a:t>
                      </a:r>
                    </a:p>
                  </a:txBody>
                  <a:tcPr marL="46571" marR="46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100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тыс.населения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71" marR="46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Смертность младенческая (0-1 год)</a:t>
                      </a: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умерших в возрасте до 1 года на 1 000 детей, родившихся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живыми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Смертность населения от болезней системы кровообращения</a:t>
                      </a: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случаев на 100 тыс. населения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59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общественного мнения по удовлетворенности населения медицинской помощью</a:t>
                      </a: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"/>
                        </a:rPr>
                        <a:t>процентов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755" marR="577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8211" y="1069379"/>
            <a:ext cx="82676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Цели: 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ожидаемой продолжительности жизни до 78,35 года к 2030 году;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с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нижение смертности от всех причин до 10,6 на 1 000 населения к 2030 году;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п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овышение удовлетворенности населения медицинской помощью.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0075" y="264325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1. Государственная программа </a:t>
            </a:r>
            <a:br>
              <a:rPr lang="ru-RU" altLang="ru-RU" sz="1600" b="1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600" b="1">
                <a:latin typeface="Arial" panose="020B0604020202020204" pitchFamily="34" charset="0"/>
                <a:ea typeface="Times New Roman" panose="02020603050405020304" pitchFamily="18" charset="0"/>
              </a:rPr>
              <a:t>«Развитие </a:t>
            </a: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здравоохранения в </a:t>
            </a:r>
            <a:r>
              <a:rPr lang="ru-RU" altLang="ru-RU" sz="1600" b="1">
                <a:latin typeface="Arial" panose="020B0604020202020204" pitchFamily="34" charset="0"/>
                <a:ea typeface="Times New Roman" panose="02020603050405020304" pitchFamily="18" charset="0"/>
              </a:rPr>
              <a:t>Республике Татарстан»  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887" y="6229496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здравоохранения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887" y="6422521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http://minzdrav.tatarstan.ru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5D52C-6312-48BF-BCCB-E8B0D14E01E9}"/>
              </a:ext>
            </a:extLst>
          </p:cNvPr>
          <p:cNvSpPr txBox="1"/>
          <p:nvPr/>
        </p:nvSpPr>
        <p:spPr>
          <a:xfrm>
            <a:off x="435887" y="4919945"/>
            <a:ext cx="8529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29256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2441"/>
              </p:ext>
            </p:extLst>
          </p:nvPr>
        </p:nvGraphicFramePr>
        <p:xfrm>
          <a:off x="535658" y="3034634"/>
          <a:ext cx="8477250" cy="52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78 150 897,0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79 122 203,7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91720" y="1048837"/>
            <a:ext cx="8477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Цели:</a:t>
            </a:r>
            <a:r>
              <a:rPr lang="en-US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0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в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ыравнивание стартовых возможностей детей дошкольного возраста за счет обеспечения и сохранения 100 процентов доступности качественного дошкольного образования, в том числе присмотра и ухода за детьми;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обеспечение 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Татарстан;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увеличение доли выпускников образовательных организаций, реализующих программы среднего профессионального образования, занятых по виду деятельности и полученным компетенциям;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развитие системы кадрового обеспечения сферы образования, позволяющей каждому педагогу повысить уровень профессионального мастерства на протяжении всей профессиональной деятельности;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комфортной, безопасной и современной образовательной среды.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9592" y="184977"/>
            <a:ext cx="792956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2. Государственная </a:t>
            </a:r>
            <a:r>
              <a:rPr lang="ru-RU" altLang="ru-RU" sz="1600" b="1">
                <a:latin typeface="Arial" panose="020B0604020202020204" pitchFamily="34" charset="0"/>
                <a:ea typeface="Times New Roman" panose="02020603050405020304" pitchFamily="18" charset="0"/>
              </a:rPr>
              <a:t>программа «Развитие </a:t>
            </a: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образования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altLang="ru-RU" sz="1600" b="1">
                <a:latin typeface="Arial" panose="020B0604020202020204" pitchFamily="34" charset="0"/>
                <a:ea typeface="Times New Roman" panose="02020603050405020304" pitchFamily="18" charset="0"/>
              </a:rPr>
              <a:t>Республике Татарстан»</a:t>
            </a:r>
            <a:endParaRPr lang="ru-RU" altLang="ru-RU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86896"/>
              </p:ext>
            </p:extLst>
          </p:nvPr>
        </p:nvGraphicFramePr>
        <p:xfrm>
          <a:off x="535658" y="3663819"/>
          <a:ext cx="8456294" cy="2566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7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529879764"/>
                    </a:ext>
                  </a:extLst>
                </a:gridCol>
                <a:gridCol w="74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Татарстан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 общеобразовательных организаций, поступивших в образовательные организации высшего образования или профессиональные образовательные организации на направление подготовки или специальности, соответствующие профилю выпускного класса (образовательные программы среднего общего образования в общеобразовательных организациях Республики Татарстан)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52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выпускников образовательных организаций, реализующих программы среднего профессионального образования, занятых по виду деятельности и полученным компетенциям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организаций, осуществляющих образовательную деятельность по образовательным программам среднего профессионального образования, итоговая аттестация в которых проводится в форме демонстрационного экзамена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645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2C954C-A603-42E6-BAFA-ECEA825D7258}"/>
              </a:ext>
            </a:extLst>
          </p:cNvPr>
          <p:cNvSpPr txBox="1"/>
          <p:nvPr/>
        </p:nvSpPr>
        <p:spPr>
          <a:xfrm>
            <a:off x="491720" y="6396335"/>
            <a:ext cx="8477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4227011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0294" y="325270"/>
            <a:ext cx="7943850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Государственная </a:t>
            </a:r>
            <a:r>
              <a:rPr lang="ru-RU" altLang="ru-RU" sz="1600" b="1">
                <a:latin typeface="Arial" panose="020B0604020202020204" pitchFamily="34" charset="0"/>
                <a:ea typeface="Times New Roman" panose="02020603050405020304" pitchFamily="18" charset="0"/>
              </a:rPr>
              <a:t>программа «Развитие </a:t>
            </a: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образования 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latin typeface="Arial" panose="020B0604020202020204" pitchFamily="34" charset="0"/>
                <a:ea typeface="Times New Roman" panose="02020603050405020304" pitchFamily="18" charset="0"/>
              </a:rPr>
              <a:t>Республике Татарстан» </a:t>
            </a: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780102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образования и науки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664" y="597144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http://mon.tatarstan.ru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F696250-0163-4FBF-90EC-36EFD0677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94734"/>
              </p:ext>
            </p:extLst>
          </p:nvPr>
        </p:nvGraphicFramePr>
        <p:xfrm>
          <a:off x="504072" y="1265986"/>
          <a:ext cx="8456294" cy="4411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7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529879764"/>
                    </a:ext>
                  </a:extLst>
                </a:gridCol>
                <a:gridCol w="74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54" marR="5554" marT="55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4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 образовательных организаций, реализующих программы среднего профессионального образования, занятых по виду деятельности и полученным компетенциям 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95,07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профессиональных образовательных организаций, в которых осуществляется подготовка кадров по 50 наиболее перспективным и востребованным на рынке труда профессиям и специальностям, требующим среднего профессионального образования, в общем количестве профессиональных образовательных организаций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7199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иностранных студентов в образовательных организациях высшего образования в республике в общей численности студентов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97001"/>
                  </a:ext>
                </a:extLst>
              </a:tr>
              <a:tr h="46672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73825"/>
                  </a:ext>
                </a:extLst>
              </a:tr>
              <a:tr h="382124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детей и молодежи в возрасте от 7 до 35 лет, у которых выявлены выдающиеся способности и таланты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97204"/>
                  </a:ext>
                </a:extLst>
              </a:tr>
              <a:tr h="382124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 системы выявления, поддержки и развития способностей и талантов у детей и молодежи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39,74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41,75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52149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комфортной, безопасной и современной образовательной среды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1264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государственных (муниципальных) общеобразовательных организаций, соответствующих современным требованиям, в общем количестве государственных (муниципальных) общеобразовательных организаций,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47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 реализации государственной информационной политики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баллов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18888"/>
                  </a:ext>
                </a:extLst>
              </a:tr>
              <a:tr h="382124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стоимости контрактов, заключенных по результатам несостоявшихся конкурентных способов закупок, в общей стоимости заключенных контрактов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19938"/>
                  </a:ext>
                </a:extLst>
              </a:tr>
              <a:tr h="382124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закупок, размещенных у субъектов малого предпринимательства и социально ориентированных некоммерческих организаций, от совокупного годового объема закупок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6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20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36495"/>
              </p:ext>
            </p:extLst>
          </p:nvPr>
        </p:nvGraphicFramePr>
        <p:xfrm>
          <a:off x="551062" y="1475855"/>
          <a:ext cx="8158748" cy="4667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0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Объемы финансирования государственной программы (тыс. рублей)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39 727 684,5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39 161 295,1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3389" y="842781"/>
            <a:ext cx="82040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200" b="1" dirty="0">
                <a:latin typeface="+mn-lt"/>
                <a:ea typeface="Times New Roman" panose="02020603050405020304" pitchFamily="18" charset="0"/>
              </a:rPr>
              <a:t>Цель:  </a:t>
            </a:r>
          </a:p>
          <a:p>
            <a:pPr indent="0"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уровня социального обеспечения граждан, нуждающихся в социальной поддержке, сокращение бедности за счет развития адресных форм социальной защиты населения и повышение доступности социального обслуживания населения.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062" y="160414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ru-RU" altLang="ru-RU" sz="1600" b="1" dirty="0">
                <a:ea typeface="Times New Roman" panose="02020603050405020304" pitchFamily="18" charset="0"/>
              </a:rPr>
              <a:t>Государственная программа</a:t>
            </a:r>
            <a:endParaRPr lang="ru-RU" altLang="ru-RU" sz="1600" b="1" dirty="0"/>
          </a:p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ea typeface="Times New Roman" panose="02020603050405020304" pitchFamily="18" charset="0"/>
              </a:rPr>
              <a:t>«Социальная </a:t>
            </a:r>
            <a:r>
              <a:rPr lang="ru-RU" altLang="ru-RU" sz="1600" b="1" dirty="0">
                <a:ea typeface="Times New Roman" panose="02020603050405020304" pitchFamily="18" charset="0"/>
              </a:rPr>
              <a:t>поддержка граждан в </a:t>
            </a:r>
            <a:r>
              <a:rPr lang="ru-RU" altLang="ru-RU" sz="1600" b="1">
                <a:ea typeface="Times New Roman" panose="02020603050405020304" pitchFamily="18" charset="0"/>
              </a:rPr>
              <a:t>Республике Татарстан»</a:t>
            </a:r>
            <a:endParaRPr lang="ru-RU" altLang="ru-RU" sz="16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1FE8066-E049-4916-8F65-703CCA79E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59374"/>
              </p:ext>
            </p:extLst>
          </p:nvPr>
        </p:nvGraphicFramePr>
        <p:xfrm>
          <a:off x="559864" y="1990879"/>
          <a:ext cx="8158748" cy="4426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9375">
                  <a:extLst>
                    <a:ext uri="{9D8B030D-6E8A-4147-A177-3AD203B41FA5}">
                      <a16:colId xmlns:a16="http://schemas.microsoft.com/office/drawing/2014/main" val="3011062085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517383391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239439514"/>
                    </a:ext>
                  </a:extLst>
                </a:gridCol>
                <a:gridCol w="852350">
                  <a:extLst>
                    <a:ext uri="{9D8B030D-6E8A-4147-A177-3AD203B41FA5}">
                      <a16:colId xmlns:a16="http://schemas.microsoft.com/office/drawing/2014/main" val="135732542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73143"/>
                  </a:ext>
                </a:extLst>
              </a:tr>
              <a:tr h="520446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социального обеспечения граждан, нуждающихся в социальной поддержке, сокращение бедности за счет развития адресных форм социальной защиты населения и повышение доступности социального обслуживания населения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03021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населения субъекта Российской Федерации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человек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3985,9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3985,9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7328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бедности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809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 старше трудоспособного возраста и инвалидов, получивших социальные услуги в организациях социального обслуживания, от общего числа граждан старше трудоспособного возраста и инвалидов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933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 старше трудоспособного возраста и инвалидов, получающих услуги в рамках системы долговременного ухода, от общего числа граждан старше трудоспособного возраста и инвалидов, нуждающихся в долговременном уходе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543456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госпитализации на геронтологические койки лиц старше 60 лет на 10 тыс. населения соответствующего возраста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56,1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60,75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567429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граждан старше трудоспособного возраста профилактическими осмотрами, включая диспансеризацию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01133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лиц старше трудоспособного возраста, у которых выявлены заболевания и патологические состояния, находящихся под диспансерным наблюдением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95,49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148758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охваченных государственной социальной помощью на основании социального контракта, в общей численности малоимущих граждан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557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охваченных государственной социальной помощью на основании социального контракта, среднедушевой доход которых (среднедушевой доход семьи которых) увеличился по окончании срока действия социального контракта в сравнении со среднедушевым доходом этих граждан (семьи) до заключения социального контракта, в общей численности граждан, охваченных государственной социальной помощью на основании социального контракта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29,5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85,1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216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FAD1C8-3D48-40BC-A139-B73DDD810D73}"/>
              </a:ext>
            </a:extLst>
          </p:cNvPr>
          <p:cNvSpPr txBox="1"/>
          <p:nvPr/>
        </p:nvSpPr>
        <p:spPr>
          <a:xfrm>
            <a:off x="493389" y="6417689"/>
            <a:ext cx="8363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14326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55203" y="390305"/>
            <a:ext cx="8088112" cy="5747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Основные показатели социально-экономического развития Республики Татарстан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15111"/>
              </p:ext>
            </p:extLst>
          </p:nvPr>
        </p:nvGraphicFramePr>
        <p:xfrm>
          <a:off x="636394" y="1134329"/>
          <a:ext cx="7925730" cy="253767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9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Показатели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год*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21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Валовый региональный продукт (ВРП), млрд рублей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5 203,5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marL="0" marR="0" lvl="0" indent="0" algn="l" defTabSz="6858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В сопоставимых ценах, в % к предыдущему году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Индекс промышленного производства, 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инвестиций (в основной капитал), млрд рублей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1 435,1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Уровень регистрируемой безработицы, 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6394" y="4110826"/>
            <a:ext cx="457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*- оценка</a:t>
            </a:r>
          </a:p>
        </p:txBody>
      </p:sp>
    </p:spTree>
    <p:extLst>
      <p:ext uri="{BB962C8B-B14F-4D97-AF65-F5344CB8AC3E}">
        <p14:creationId xmlns:p14="http://schemas.microsoft.com/office/powerpoint/2010/main" val="1563109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6726" y="146844"/>
            <a:ext cx="8374649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ea typeface="Times New Roman" panose="02020603050405020304" pitchFamily="18" charset="0"/>
              </a:rPr>
              <a:t>Государственная программа</a:t>
            </a:r>
            <a:endParaRPr lang="ru-RU" altLang="ru-RU" sz="1600" b="1" dirty="0"/>
          </a:p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ea typeface="Times New Roman" panose="02020603050405020304" pitchFamily="18" charset="0"/>
              </a:rPr>
              <a:t>«Социальная </a:t>
            </a:r>
            <a:r>
              <a:rPr lang="ru-RU" altLang="ru-RU" sz="1600" b="1" dirty="0">
                <a:ea typeface="Times New Roman" panose="02020603050405020304" pitchFamily="18" charset="0"/>
              </a:rPr>
              <a:t>поддержка граждан в </a:t>
            </a:r>
            <a:r>
              <a:rPr lang="ru-RU" altLang="ru-RU" sz="1600" b="1">
                <a:ea typeface="Times New Roman" panose="02020603050405020304" pitchFamily="18" charset="0"/>
              </a:rPr>
              <a:t>Республике Татарстан» </a:t>
            </a:r>
            <a:r>
              <a:rPr lang="ru-RU" altLang="ru-RU" sz="1600" b="1" dirty="0">
                <a:ea typeface="Times New Roman" panose="02020603050405020304" pitchFamily="18" charset="0"/>
              </a:rPr>
              <a:t>(продолжение)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1FE8066-E049-4916-8F65-703CCA79E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5135"/>
              </p:ext>
            </p:extLst>
          </p:nvPr>
        </p:nvGraphicFramePr>
        <p:xfrm>
          <a:off x="551062" y="928900"/>
          <a:ext cx="8158748" cy="55980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9375">
                  <a:extLst>
                    <a:ext uri="{9D8B030D-6E8A-4147-A177-3AD203B41FA5}">
                      <a16:colId xmlns:a16="http://schemas.microsoft.com/office/drawing/2014/main" val="3011062085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517383391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239439514"/>
                    </a:ext>
                  </a:extLst>
                </a:gridCol>
                <a:gridCol w="852350">
                  <a:extLst>
                    <a:ext uri="{9D8B030D-6E8A-4147-A177-3AD203B41FA5}">
                      <a16:colId xmlns:a16="http://schemas.microsoft.com/office/drawing/2014/main" val="135732542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7314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охваченных государственной социальной помощью на основании социального контракта, среднедушевой доход которых (среднедушевой доход семьи которых) превысил величину прожиточного минимума, установленную в субъекте Российской Федерации, по окончании срока действия социального контракта в общей численности граждан, охваченных государственной социальной помощью на основании социального контракта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732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получивших социальные услуги в учреждениях социального обслуживания, в общем числе граждан, обратившихся за получением социальных услуг в учреждения социального обслуживания населения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809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75,4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75,4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933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студентов из числа инвалидов и лиц с ограниченными возможностями здоровья, обучавшихся по образовательным программам среднего профессионального образования, выбывших по причине академической неуспеваемости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54345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или снижения численности инвалидов и лиц с ограниченными возможностями здоровья, принятых на обучение по образовательным программам среднего профессионального образования (по отношению к значению показателя предыдущего года)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567429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получателей мер государственной социальной помощи на основе социального контракта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99,2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011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распределения по территориальным органам социальной защиты приобретенных путевок на санаторно-курортное лечение пенсионеров и работников бюджетных учреждений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1487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Поддержание на уровне 100 процентов доли граждан, получивших социальную поддержку и государственные социальные гарантии, в общей численности граждан, имеющих право на их получение и обратившихся за их получением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55722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проведения запланированных организационных и социально значимых мероприятий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2167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Поддержание на уровне 100 процентов доли государственных гражданских (муниципальных) служащих, реализовавших право на получение мер материального и социального обеспечения (ежемесячное пожизненное содержание, выходное пособие, единовременное поощрение, пенсия за выслугу лет, доплаты к пенсии), от числа имеющих право и заявившихся на их получение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09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62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832" y="224206"/>
            <a:ext cx="8300289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ea typeface="Times New Roman" panose="02020603050405020304" pitchFamily="18" charset="0"/>
              </a:rPr>
              <a:t>Государственная программа</a:t>
            </a:r>
            <a:endParaRPr lang="ru-RU" altLang="ru-RU" sz="1600" b="1" dirty="0"/>
          </a:p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ea typeface="Times New Roman" panose="02020603050405020304" pitchFamily="18" charset="0"/>
              </a:rPr>
              <a:t>«Социальная поддержка граждан в Республике Татарстан» (продолжение)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1FE8066-E049-4916-8F65-703CCA79E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06951"/>
              </p:ext>
            </p:extLst>
          </p:nvPr>
        </p:nvGraphicFramePr>
        <p:xfrm>
          <a:off x="517420" y="1020589"/>
          <a:ext cx="8158748" cy="56132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9375">
                  <a:extLst>
                    <a:ext uri="{9D8B030D-6E8A-4147-A177-3AD203B41FA5}">
                      <a16:colId xmlns:a16="http://schemas.microsoft.com/office/drawing/2014/main" val="3011062085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517383391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239439514"/>
                    </a:ext>
                  </a:extLst>
                </a:gridCol>
                <a:gridCol w="852350">
                  <a:extLst>
                    <a:ext uri="{9D8B030D-6E8A-4147-A177-3AD203B41FA5}">
                      <a16:colId xmlns:a16="http://schemas.microsoft.com/office/drawing/2014/main" val="135732542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731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негосударственных организаций, оказывающих социальные услуги, от общего количества организаций всех форм собственности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732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государственных организаций социального обслуживания, доведенных до норм СанПиН, в общем количестве государственных организаций социального обслуживания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809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зданий стационарных учреждений социального обслуживания граждан пожилого возраста, инвалидов (взрослых и детей), лиц без определенного места жительства и занятий, требующих реконструкции, зданий, находящихся в аварийном состоянии, ветхих зданий от общего количества зданий стационарных учреждений социального обслуживания граждан пожилого возраста, инвалидов (взрослых и детей), лиц без определенного места жительства и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93374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реализации запланированных энергосберегающих мероприятий в полном объеме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543456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получивших услуги по зубопротезированию и (или)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слухопротезированию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7544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питанием обучающихся в профессиональных образовательных организациях Министерства лесного хозяйства Республики Татарстан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567429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питанием обучающихся в профессиональных образовательных организациях Министерства здравоохранения Республики Татарстан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01133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питанием обучающихся в профессиональных образовательных организациях Министерства спорта Республики Татарстан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1487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питанием обучающихся в профессиональных образовательных организациях Министерства цифрового развития государственного управления, информационных технологий и связи Республики Татарстан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55722"/>
                  </a:ext>
                </a:extLst>
              </a:tr>
              <a:tr h="36064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питанием обучающихся в профессиональных образовательных организациях Министерства культуры Республики Татарстан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21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питанием обучающихся в профессиональных образовательных организациях Министерства образования и науки Республики Татарстан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0932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питанием обучающихся по образовательным программам основного общего и среднего общего образования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2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633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0107" y="327498"/>
            <a:ext cx="8158748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ea typeface="Times New Roman" panose="02020603050405020304" pitchFamily="18" charset="0"/>
              </a:rPr>
              <a:t>Государственная программа</a:t>
            </a:r>
            <a:endParaRPr lang="ru-RU" altLang="ru-RU" sz="1600" b="1" dirty="0"/>
          </a:p>
          <a:p>
            <a:pPr indent="44929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ea typeface="Times New Roman" panose="02020603050405020304" pitchFamily="18" charset="0"/>
              </a:rPr>
              <a:t>«Социальная поддержка граждан в Республике Татарстан» (окончание)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0107" y="5960788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труда, занятости и социальной защиты Республики Татарстан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957" y="6207008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http://mtsz.tatarstan.ru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1FE8066-E049-4916-8F65-703CCA79E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4230"/>
              </p:ext>
            </p:extLst>
          </p:nvPr>
        </p:nvGraphicFramePr>
        <p:xfrm>
          <a:off x="538517" y="1142856"/>
          <a:ext cx="8158748" cy="1066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9375">
                  <a:extLst>
                    <a:ext uri="{9D8B030D-6E8A-4147-A177-3AD203B41FA5}">
                      <a16:colId xmlns:a16="http://schemas.microsoft.com/office/drawing/2014/main" val="3011062085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517383391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239439514"/>
                    </a:ext>
                  </a:extLst>
                </a:gridCol>
                <a:gridCol w="852350">
                  <a:extLst>
                    <a:ext uri="{9D8B030D-6E8A-4147-A177-3AD203B41FA5}">
                      <a16:colId xmlns:a16="http://schemas.microsoft.com/office/drawing/2014/main" val="135732542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438" marR="484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731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благоприятных условий для устройства детей-сирот и детей, оставшихся без попечения родителей, на воспитание в семью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732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 полном объеме возмещения сельскохозяйственным товаропроизводителям разницы между рыночной и фиксированной ценой на молоко, используемое для производства детского питания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8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74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212" y="558805"/>
            <a:ext cx="83760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0000"/>
                </a:solidFill>
              </a:rPr>
              <a:t>Цели: </a:t>
            </a:r>
          </a:p>
          <a:p>
            <a:pPr algn="just"/>
            <a:r>
              <a:rPr lang="ru-RU" sz="1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р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асселение до 2024 года 20,66 тыс. кв. метров жилищного фонда, признанного непригодным для проживания;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увеличение годового объема ввода жилья до 3,29 млн кв. метров к 2027 году;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улучшение жилищных условий не менее 142,4 тыс. семей ежегодно к 2027 году;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обеспечение к 2027 году качества и доступности услуг жилищно-коммунального хозяйства не менее 50 процентам населения</a:t>
            </a:r>
          </a:p>
          <a:p>
            <a:endParaRPr lang="ru-RU" sz="1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16108"/>
              </p:ext>
            </p:extLst>
          </p:nvPr>
        </p:nvGraphicFramePr>
        <p:xfrm>
          <a:off x="530601" y="1425291"/>
          <a:ext cx="8309740" cy="501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9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5" marR="6145" marT="61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5" marR="6145" marT="61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5" marR="6145" marT="61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53 315 945,8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41 623 604,3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00074" y="85604"/>
            <a:ext cx="7943850" cy="5278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/>
              <a:t>4. Государственная </a:t>
            </a:r>
            <a:r>
              <a:rPr lang="ru-RU" sz="1400" b="1"/>
              <a:t>программа «Обеспечение </a:t>
            </a:r>
            <a:r>
              <a:rPr lang="ru-RU" sz="1400" b="1" dirty="0"/>
              <a:t>качественным жильем и услугами жилищно-коммунального хозяйства населения </a:t>
            </a:r>
            <a:r>
              <a:rPr lang="ru-RU" sz="1400" b="1"/>
              <a:t>Республики Татарстан»</a:t>
            </a:r>
            <a:endParaRPr lang="ru-RU" sz="1400" b="1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4BAC69-C164-447E-96E6-CE9EAB49E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75058"/>
              </p:ext>
            </p:extLst>
          </p:nvPr>
        </p:nvGraphicFramePr>
        <p:xfrm>
          <a:off x="530601" y="1987262"/>
          <a:ext cx="8309740" cy="38227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75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3105984208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6318" marR="6318" marT="6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18" marR="6318" marT="63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34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годового объема ввода жилья до 3,075 млн кв. метров к 2026 году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3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жилищного строительства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кв. метров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9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жилищных условий не менее 138,6 тыс. семей ежегодно к 2026 году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53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семей, улучшивших жилищные условия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семей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детей-сирот и лиц из их числа, обеспеченных жилыми помещениями специализированного жилищного фонда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молодых семей, обеспеченных жильем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226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семей отдельных категорий граждан Российской Федерации, обеспеченных жильем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8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Расселение до 2024 года 20,66 тыс. кв. метров жилищного фонда, признанного непригодным для проживания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квадратных метров расселенного непригодного для проживания жилищного фонда (нарастающим итогом)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кв. метров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53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граждан, расселенных из непригодного для проживания жилищного фонда (нарастающим итогом)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14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к 2026 году качества и доступности услуг жилищно-коммунального хозяйства не менее 50 процентам населения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53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населения Российской Федерации, обеспеченного качественной питьевой водой из систем централизованного водоснабжения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51880"/>
                  </a:ext>
                </a:extLst>
              </a:tr>
              <a:tr h="18953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мощности очистных сооружений, обеспечивающих нормативную очистку сточных вод, нарастающим итогом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куб. км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82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площади жилищного фонда, обеспеченного всеми видами благоустройства, в общей площади жилищного фонда Республики Татарстан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43786"/>
                  </a:ext>
                </a:extLst>
              </a:tr>
              <a:tr h="13117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(количество квадратных метров) отремонтированного жилищного фонда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млн.кв.метров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15F3EA1-DCB1-48BC-8B86-2529B8081EA2}"/>
              </a:ext>
            </a:extLst>
          </p:cNvPr>
          <p:cNvSpPr txBox="1"/>
          <p:nvPr/>
        </p:nvSpPr>
        <p:spPr>
          <a:xfrm>
            <a:off x="481187" y="5779466"/>
            <a:ext cx="8431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F979B9-D620-4764-BDBA-20D97645BF53}"/>
              </a:ext>
            </a:extLst>
          </p:cNvPr>
          <p:cNvSpPr/>
          <p:nvPr/>
        </p:nvSpPr>
        <p:spPr>
          <a:xfrm>
            <a:off x="479313" y="6168360"/>
            <a:ext cx="8148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b="1" i="1" dirty="0">
                <a:solidFill>
                  <a:schemeClr val="accent1"/>
                </a:solidFill>
              </a:rPr>
              <a:t>Ответственный исполнитель ГП: Министерство строительства, архитектуры и жилищно-коммунального хозяйства Республики Татарстан</a:t>
            </a:r>
            <a:endParaRPr lang="ru-RU" sz="9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E88D69-D06E-41A9-8FA0-29FD5E58B13E}"/>
              </a:ext>
            </a:extLst>
          </p:cNvPr>
          <p:cNvSpPr/>
          <p:nvPr/>
        </p:nvSpPr>
        <p:spPr>
          <a:xfrm>
            <a:off x="469707" y="6465154"/>
            <a:ext cx="790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http://minstroy.tatarstan.ru</a:t>
            </a:r>
            <a:endParaRPr lang="ru-RU" sz="900" b="1" i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69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01342"/>
              </p:ext>
            </p:extLst>
          </p:nvPr>
        </p:nvGraphicFramePr>
        <p:xfrm>
          <a:off x="522774" y="1273033"/>
          <a:ext cx="8477250" cy="52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1 290 632,0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1 134 575,5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22774" y="190010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5. </a:t>
            </a:r>
            <a:r>
              <a:rPr lang="ru-RU" sz="1600" b="1" dirty="0"/>
              <a:t>Государственная программа «Содействие занятости населения Республики Татарстан»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76" y="836996"/>
            <a:ext cx="8477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</a:rPr>
              <a:t>Цель: 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ru-RU" sz="1200" dirty="0">
              <a:solidFill>
                <a:srgbClr val="000000"/>
              </a:solidFill>
            </a:endParaRP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недопущение к 2026 году снижения уровня занятости населения ниже 60 процентов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45536"/>
              </p:ext>
            </p:extLst>
          </p:nvPr>
        </p:nvGraphicFramePr>
        <p:xfrm>
          <a:off x="522774" y="1925502"/>
          <a:ext cx="8479155" cy="44584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4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878472984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68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Недопущение к 2026 году снижения уровня занятости населения ниже 60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регистрируемой безработицы (на конец года)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77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общей безработицы в среднем за год (по методологии Международной организации труда)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0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 профессиональных образовательных организаций, трудоустроившихся в первый год после окончания обучения, в общей численности выпускников указанных организаций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05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 образовательных организаций высшего образования, трудоустроившихся в первый год после окончания обучения, в общей численности выпускников указанных организаций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881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получивших государственную услугу по содействию безработным гражданам и гражданам, зарегистрированным в государственных учреждениях службы занятости населения Республики Татарстан (далее - учреждения службы занятости) в целях поиска подходящей работы, в переезде и безработным гражданам и гражданам, зарегистрированным в учреждениях службы занятости в целях поиска подходящей работы, и членам их семей в переселении в другую местность для трудоустройства по направлению учреждений службы занятости, из числа обратившихся за оказанием данной государственной услуги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безработных граждан, которым начислено и выплачено пособие по безработице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10A2AF-F3BD-4269-8514-C6D98BA5A2ED}"/>
              </a:ext>
            </a:extLst>
          </p:cNvPr>
          <p:cNvSpPr txBox="1"/>
          <p:nvPr/>
        </p:nvSpPr>
        <p:spPr>
          <a:xfrm>
            <a:off x="448492" y="6427339"/>
            <a:ext cx="8553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886188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4730" y="267647"/>
            <a:ext cx="7943850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Государственная </a:t>
            </a:r>
            <a:r>
              <a:rPr lang="ru-RU" sz="1600" b="1"/>
              <a:t>программа «Содействие </a:t>
            </a:r>
            <a:r>
              <a:rPr lang="ru-RU" sz="1600" b="1" dirty="0"/>
              <a:t>занятости населения </a:t>
            </a:r>
            <a:r>
              <a:rPr lang="ru-RU" sz="1600" b="1"/>
              <a:t>Республики Татарстан» </a:t>
            </a:r>
            <a:r>
              <a:rPr lang="ru-RU" sz="1600" b="1" dirty="0"/>
              <a:t>(продолжение)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638"/>
              </p:ext>
            </p:extLst>
          </p:nvPr>
        </p:nvGraphicFramePr>
        <p:xfrm>
          <a:off x="522774" y="1114688"/>
          <a:ext cx="8479155" cy="20086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4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878472984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трудоустроенных граждан из числа обратившихся в учреждения службы занятости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участников мероприятий по повышению качества трудовых ресурсов в общей численности граждан, зарегистрированных в целях поиска подходящей работы в учреждениях службы занятости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граждан, опрошенных в ходе проведения исследования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77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прошедших обучение по охране труда руководителей и специалистов из расчета на 1 000 работающих</a:t>
                      </a: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1 000 работающих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2774" y="5743313"/>
            <a:ext cx="8492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труда, занятости и социальной защиты </a:t>
            </a:r>
            <a:br>
              <a:rPr lang="en-US" sz="1000" b="1" i="1" dirty="0">
                <a:solidFill>
                  <a:schemeClr val="accent1"/>
                </a:solidFill>
              </a:rPr>
            </a:br>
            <a:r>
              <a:rPr lang="ru-RU" sz="1000" b="1" i="1" dirty="0">
                <a:solidFill>
                  <a:schemeClr val="accent1"/>
                </a:solidFill>
              </a:rPr>
              <a:t>Республики Татарстан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771" y="6143423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http://mtsz.tatarstan.ru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60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17404"/>
              </p:ext>
            </p:extLst>
          </p:nvPr>
        </p:nvGraphicFramePr>
        <p:xfrm>
          <a:off x="552451" y="2674717"/>
          <a:ext cx="8477250" cy="52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3 254 654,4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3 251 641,7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52450" y="784426"/>
            <a:ext cx="84772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противодействие преступности и повышение эффективности охраны общественного порядка в Республике Татарстан (обеспечивающее уменьшение доли тяжких и особо тяжких преступлений, совершенных в общественных местах, в общем количестве преступлений до 5,3 процента, а также снижение уровня </a:t>
            </a:r>
            <a:r>
              <a:rPr lang="ru-RU" sz="1000" b="0" i="0" u="none" strike="noStrike" baseline="0" dirty="0" err="1">
                <a:latin typeface="Arial" panose="020B0604020202020204" pitchFamily="34" charset="0"/>
              </a:rPr>
              <a:t>неразысканных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 без вести пропавших граждан по отношению к 2023 году до 99,3 процента в 2030 году);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о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беспечение уровня удовлетворенности граждан качеством предоставления государственных услуг на территории Республики Татарстан в области безопасности дорожного движения - не менее 90 процентов ежегодно;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с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нижение смертности на территории Республики Татарстан в результате дорожно-транспортных происшествий к 2030 году до уровня, не превышающего 4 человека на 100 тыс. населения;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п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овышение в Республике Татарстан эффективности защиты прав потребителей (обеспечивающее рост удельного веса удовлетворенных исков, поданных в защиту прав потребителей) по отношению к 2023 году до 103 процентов к 2030 году.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8367" y="137440"/>
            <a:ext cx="8121827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6. Государственная программа «Обеспечение общественного порядка и противодействие преступности»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29843"/>
              </p:ext>
            </p:extLst>
          </p:nvPr>
        </p:nvGraphicFramePr>
        <p:xfrm>
          <a:off x="564356" y="3249523"/>
          <a:ext cx="8453439" cy="22648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1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3036950304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684864864"/>
                    </a:ext>
                  </a:extLst>
                </a:gridCol>
                <a:gridCol w="784147">
                  <a:extLst>
                    <a:ext uri="{9D8B030D-6E8A-4147-A177-3AD203B41FA5}">
                      <a16:colId xmlns:a16="http://schemas.microsoft.com/office/drawing/2014/main" val="2942732009"/>
                    </a:ext>
                  </a:extLst>
                </a:gridCol>
              </a:tblGrid>
              <a:tr h="414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  <a:endParaRPr lang="ru-RU" sz="1000" dirty="0"/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dirty="0"/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118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преступности и повышение эффективности охраны общественного порядка в Республике Татарстан (обеспечивающее уменьшение доли тяжких и особо тяжких преступлений, совершенных в общественных местах, в общем количестве преступлений до 5,3 процента, а также снижение уровня </a:t>
                      </a:r>
                      <a:r>
                        <a:rPr lang="ru-RU" sz="10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неразысканных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без вести пропавших граждан по отношению к 2023 году до 99,3 процента в 2030 году)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тяжких и особо тяжких преступлений, совершенных в общественных местах, в общем количестве преступлений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4,98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9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(остаток)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неразысканных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без вести пропавших граждан по отношению к 2023 году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99,9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98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уровня удовлетворенности граждан качеством предоставления государственных услуг на территории Республики Татарстан в области безопасности дорожного движения - не менее 90 процентов ежегодно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509201"/>
                  </a:ext>
                </a:extLst>
              </a:tr>
              <a:tr h="23029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удовлетворенности граждан качеством предоставления государственных услуг в области безопасности дорожного движения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90,0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388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671154-85C0-4220-BB51-25CCC3464C94}"/>
              </a:ext>
            </a:extLst>
          </p:cNvPr>
          <p:cNvSpPr txBox="1"/>
          <p:nvPr/>
        </p:nvSpPr>
        <p:spPr>
          <a:xfrm>
            <a:off x="473648" y="5559319"/>
            <a:ext cx="854414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122137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8367" y="137440"/>
            <a:ext cx="8146535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Государственная программа «Обеспечение общественного порядка и противодействие преступности» 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23065"/>
              </p:ext>
            </p:extLst>
          </p:nvPr>
        </p:nvGraphicFramePr>
        <p:xfrm>
          <a:off x="479351" y="979340"/>
          <a:ext cx="8453439" cy="21883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1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3036950304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684864864"/>
                    </a:ext>
                  </a:extLst>
                </a:gridCol>
                <a:gridCol w="784147">
                  <a:extLst>
                    <a:ext uri="{9D8B030D-6E8A-4147-A177-3AD203B41FA5}">
                      <a16:colId xmlns:a16="http://schemas.microsoft.com/office/drawing/2014/main" val="2942732009"/>
                    </a:ext>
                  </a:extLst>
                </a:gridCol>
              </a:tblGrid>
              <a:tr h="414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  <a:endParaRPr lang="ru-RU" sz="1000" dirty="0"/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dirty="0"/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482" marR="33482" marT="55084" marB="55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смертности на территории Республики Татарстан в результате дорожно-транспортных происшествий к 2030 году до уровня, не превышающего 4 человека на 100 тыс.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158666"/>
                  </a:ext>
                </a:extLst>
              </a:tr>
              <a:tr h="133987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погибших в дорожно-транспортных происшествиях, человек на 100 тыс.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6,97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69388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погибших в дорожно-транспортных происшествиях, на 10 тысяч транспортных средств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1,99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06787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в Республике Татарстан эффективности защиты прав потребителей (обеспечивающее рост удельного веса удовлетворенных исков, поданных в защиту прав потребителей) по отношению к 2023 году до 103 процентов к 2030 году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7028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удовлетворенных исков, поданных в защиту прав потребителей (конкретного потребителя, группы потребителей, неопределенного круга потребителей), а также исков, по которым дано заключение в целях защиты прав потребителей, в общем числе исков, рассмотренных судами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87,5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9329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8367" y="6052689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внутренних дел по Республике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367" y="629891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https://16.</a:t>
            </a:r>
            <a:r>
              <a:rPr lang="ru-RU" sz="1000" b="1" i="1" dirty="0" err="1">
                <a:solidFill>
                  <a:schemeClr val="accent6"/>
                </a:solidFill>
              </a:rPr>
              <a:t>мвд.рф</a:t>
            </a:r>
            <a:r>
              <a:rPr lang="ru-RU" sz="1000" b="1" i="1" dirty="0">
                <a:solidFill>
                  <a:schemeClr val="accent6"/>
                </a:solidFill>
              </a:rPr>
              <a:t>/</a:t>
            </a:r>
            <a:r>
              <a:rPr lang="en-US" sz="1000" b="1" i="1" dirty="0" err="1">
                <a:solidFill>
                  <a:schemeClr val="accent6"/>
                </a:solidFill>
              </a:rPr>
              <a:t>mvd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026482"/>
              </p:ext>
            </p:extLst>
          </p:nvPr>
        </p:nvGraphicFramePr>
        <p:xfrm>
          <a:off x="572315" y="1556463"/>
          <a:ext cx="8337141" cy="545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480" marR="58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 (план)*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480" marR="58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480" marR="58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2 836 993,8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2 856 624,8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85300"/>
              </p:ext>
            </p:extLst>
          </p:nvPr>
        </p:nvGraphicFramePr>
        <p:xfrm>
          <a:off x="562790" y="2133219"/>
          <a:ext cx="8337140" cy="37266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7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539">
                  <a:extLst>
                    <a:ext uri="{9D8B030D-6E8A-4147-A177-3AD203B41FA5}">
                      <a16:colId xmlns:a16="http://schemas.microsoft.com/office/drawing/2014/main" val="4125609021"/>
                    </a:ext>
                  </a:extLst>
                </a:gridCol>
                <a:gridCol w="733647">
                  <a:extLst>
                    <a:ext uri="{9D8B030D-6E8A-4147-A177-3AD203B41FA5}">
                      <a16:colId xmlns:a16="http://schemas.microsoft.com/office/drawing/2014/main" val="2070621237"/>
                    </a:ext>
                  </a:extLst>
                </a:gridCol>
                <a:gridCol w="738462">
                  <a:extLst>
                    <a:ext uri="{9D8B030D-6E8A-4147-A177-3AD203B41FA5}">
                      <a16:colId xmlns:a16="http://schemas.microsoft.com/office/drawing/2014/main" val="2610064542"/>
                    </a:ext>
                  </a:extLst>
                </a:gridCol>
              </a:tblGrid>
              <a:tr h="430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3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Минимизация социального, экономического и экологического ущерба, наносимого населению, экономике и природной среде, от чрезвычайных ситуаций природного и техногенного характера, пожаров и происшествий на водных объектах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81" marR="5628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индивидуального риска гибели на пожарах (на 100 тысяч населения)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единиц 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81" marR="56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5,00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2,87</a:t>
                      </a:r>
                    </a:p>
                  </a:txBody>
                  <a:tcPr marL="56281" marR="56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индивидуального риска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травмирования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пожарах (на 100 тысяч населения)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единиц 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7,57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1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частоты пожаров (на 10 тысяч населения)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единиц 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14,90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02226"/>
                  </a:ext>
                </a:extLst>
              </a:tr>
              <a:tr h="23791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индивидуального риска гибели на водных объектах (на 100 тысяч населения)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единиц 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3,32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88835"/>
                  </a:ext>
                </a:extLst>
              </a:tr>
              <a:tr h="181483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прибытия пожарных подразделений на место происшествия: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81" marR="5628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62654"/>
                  </a:ext>
                </a:extLst>
              </a:tr>
              <a:tr h="23791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городе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минут не более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7,9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92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районе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минут не более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16,3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98720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Время реагирования (выезда) на поисково-спасательные работы подразделений поисково-спасательных служб на вызов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минут не более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4,4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41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количества людей, погибших при чрезвычайных ситуациях на (100 тысяч населения) 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единиц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0,11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138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количества людей, пострадавших при чрезвычайных ситуациях на (100 тысяч населения)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единиц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0,13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93062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материального ущерба, причиненного в результате чрезвычайных ситуаций, относительно валового регионального продукта Республики Татарстан</a:t>
                      </a:r>
                    </a:p>
                  </a:txBody>
                  <a:tcPr marL="56281" marR="56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рублей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0,0003</a:t>
                      </a:r>
                    </a:p>
                  </a:txBody>
                  <a:tcPr marL="25991" marR="25991" marT="42759" marB="427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641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2028" y="992800"/>
            <a:ext cx="83456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000" b="1" dirty="0">
                <a:latin typeface="+mn-lt"/>
                <a:ea typeface="Calibri" panose="020F0502020204030204" pitchFamily="34" charset="0"/>
              </a:rPr>
              <a:t>Цель: </a:t>
            </a:r>
          </a:p>
          <a:p>
            <a:pPr indent="0" algn="just"/>
            <a:r>
              <a:rPr lang="ru-RU" altLang="ru-RU" sz="1000" dirty="0">
                <a:latin typeface="+mn-lt"/>
                <a:ea typeface="Calibri" panose="020F0502020204030204" pitchFamily="34" charset="0"/>
              </a:rPr>
              <a:t>минимизация социального, экономического и экологического ущерба, наносимого населению, экономике и природной среде, от чрезвычайных ситуаций природного и техногенного характера, пожаров и происшествий на водных объектах</a:t>
            </a:r>
            <a:endParaRPr lang="ru-RU" altLang="ru-RU" sz="10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5" y="43098"/>
            <a:ext cx="7943850" cy="868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  <a:ea typeface="Calibri" panose="020F0502020204030204" pitchFamily="34" charset="0"/>
              </a:rPr>
              <a:t>7. Государственная  </a:t>
            </a:r>
            <a:r>
              <a:rPr lang="ru-RU" altLang="ru-RU" sz="1500" b="1">
                <a:solidFill>
                  <a:schemeClr val="tx1"/>
                </a:solidFill>
                <a:ea typeface="Calibri" panose="020F0502020204030204" pitchFamily="34" charset="0"/>
              </a:rPr>
              <a:t>программа «Защита </a:t>
            </a:r>
            <a:r>
              <a:rPr lang="ru-RU" altLang="ru-RU" sz="1500" b="1" dirty="0">
                <a:solidFill>
                  <a:schemeClr val="tx1"/>
                </a:solidFill>
                <a:ea typeface="Calibri" panose="020F0502020204030204" pitchFamily="34" charset="0"/>
              </a:rPr>
              <a:t>населения и территорий от чрезвычайных ситуаций, обеспечение пожарной безопасности и безопасности людей на водных объектах в </a:t>
            </a:r>
            <a:r>
              <a:rPr lang="ru-RU" altLang="ru-RU" sz="1500" b="1">
                <a:solidFill>
                  <a:schemeClr val="tx1"/>
                </a:solidFill>
                <a:ea typeface="Calibri" panose="020F0502020204030204" pitchFamily="34" charset="0"/>
              </a:rPr>
              <a:t>Республике Татарстан»</a:t>
            </a:r>
            <a:endParaRPr lang="ru-RU" altLang="ru-RU" sz="15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59" y="623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по делам гражданской обороны и чрезвычайным ситуациям Республики Татарстан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804" y="649056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http://mchs.tatarstan.ru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88731-2BE3-43EB-95E0-9D0991156EE0}"/>
              </a:ext>
            </a:extLst>
          </p:cNvPr>
          <p:cNvSpPr txBox="1"/>
          <p:nvPr/>
        </p:nvSpPr>
        <p:spPr>
          <a:xfrm>
            <a:off x="487658" y="5859820"/>
            <a:ext cx="8440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837774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16962"/>
              </p:ext>
            </p:extLst>
          </p:nvPr>
        </p:nvGraphicFramePr>
        <p:xfrm>
          <a:off x="542925" y="2121099"/>
          <a:ext cx="8477250" cy="481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25 259 091,8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25 689 519,8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2719" y="842159"/>
            <a:ext cx="84772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Цели</a:t>
            </a: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увеличение числа посещений мероприятий организаций культуры до 108 914 тыс. единиц в год к концу 2027 года;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вовлеченности граждан в деятельность в сфере культуры, в том числе поддержка к концу 2027 года не менее 486 творческих инициатив и проектов;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</a:rPr>
              <a:t>п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овышение уровня сохранности объектов культурного наследия и развития инфраструктуры в сфере культуры, в том числе сохранение обеспеченности организациями культуры на уровне 155,8 процента к концу 2027 года;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увеличение числа обращений к цифровым ресурсам в сфере культуры до 8 млн единиц в год к концу 2027 года.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78941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ru-RU" sz="1600" b="1" dirty="0"/>
              <a:t>Государственная программа </a:t>
            </a:r>
          </a:p>
          <a:p>
            <a:pPr algn="ctr" fontAlgn="t"/>
            <a:r>
              <a:rPr lang="ru-RU" sz="1600" b="1"/>
              <a:t>«Развитие </a:t>
            </a:r>
            <a:r>
              <a:rPr lang="ru-RU" sz="1600" b="1" dirty="0"/>
              <a:t>культуры </a:t>
            </a:r>
            <a:r>
              <a:rPr lang="ru-RU" sz="1600" b="1"/>
              <a:t>Республики Татарстан»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870" y="6263372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культуры Республики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3214" y="6449725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http://mincult.tatarstan.ru/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4794BD9-E01A-4326-BADE-9114F07B3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00376"/>
              </p:ext>
            </p:extLst>
          </p:nvPr>
        </p:nvGraphicFramePr>
        <p:xfrm>
          <a:off x="542925" y="2681125"/>
          <a:ext cx="8477250" cy="232898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7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581">
                  <a:extLst>
                    <a:ext uri="{9D8B030D-6E8A-4147-A177-3AD203B41FA5}">
                      <a16:colId xmlns:a16="http://schemas.microsoft.com/office/drawing/2014/main" val="267259193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5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посещений культурных мероприятий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посещений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80 057</a:t>
                      </a:r>
                    </a:p>
                  </a:txBody>
                  <a:tcPr marL="47625" marR="47625" marT="66675" marB="6667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103 630,77</a:t>
                      </a:r>
                    </a:p>
                  </a:txBody>
                  <a:tcPr marL="47625" marR="47625" marT="66675" marB="6667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обеспеченности Республики Татарстан организациями культуры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47625" marR="47625" marT="66675" marB="6667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97,8</a:t>
                      </a:r>
                    </a:p>
                  </a:txBody>
                  <a:tcPr marL="47625" marR="47625" marT="66675" marB="6667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08">
                <a:tc>
                  <a:txBody>
                    <a:bodyPr/>
                    <a:lstStyle/>
                    <a:p>
                      <a:pPr marL="0" marR="0" lvl="0" indent="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зданий организаций культуры, находящихся в удовлетворительном состоянии, в общем количестве зданий данных организаций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82,9</a:t>
                      </a:r>
                    </a:p>
                  </a:txBody>
                  <a:tcPr marL="47625" marR="47625" marT="66675" marB="6667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83,0</a:t>
                      </a:r>
                    </a:p>
                  </a:txBody>
                  <a:tcPr marL="47625" marR="47625" marT="66675" marB="6667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готовности объектов культуры, в отношении которых запланированы работы по созданию (реконструкции), %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47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книговыдачи в субъектах Российской Федерации, %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региональных и муниципальных театров, учреждений культурно-досугового типа, в которых созданы новые постановки и (или) обеспечено развитие и укрепление материально-технической базы и созданию новых постановок, по отношению к запланированной к 2030 году, %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1F77B9B-8122-4558-BFD6-035B6D382B99}"/>
              </a:ext>
            </a:extLst>
          </p:cNvPr>
          <p:cNvSpPr txBox="1"/>
          <p:nvPr/>
        </p:nvSpPr>
        <p:spPr>
          <a:xfrm>
            <a:off x="476471" y="5010108"/>
            <a:ext cx="8493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68569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81002" y="121923"/>
            <a:ext cx="8391525" cy="60007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Расходы консолидированного бюджета Республики Татарстан в отдельных секторах экономики и социальной сферы в расчете на душу населения (рублей) в 202</a:t>
            </a:r>
            <a:r>
              <a:rPr lang="en-US" dirty="0"/>
              <a:t>4</a:t>
            </a:r>
            <a:r>
              <a:rPr lang="ru-RU" dirty="0"/>
              <a:t>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82519"/>
              </p:ext>
            </p:extLst>
          </p:nvPr>
        </p:nvGraphicFramePr>
        <p:xfrm>
          <a:off x="571501" y="577217"/>
          <a:ext cx="4219574" cy="545095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0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3 893,6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Лесное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28 058,9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5 957,9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5 177,8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9 175,9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20 640,9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4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Среднее профессиональное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2 388,8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1 593,7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25500"/>
              </p:ext>
            </p:extLst>
          </p:nvPr>
        </p:nvGraphicFramePr>
        <p:xfrm>
          <a:off x="4886325" y="577218"/>
          <a:ext cx="4138614" cy="430557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4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9 458,4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Стационарная медицинская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4 990,1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Амбулаторная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обслуживание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9 163,5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97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49595"/>
              </p:ext>
            </p:extLst>
          </p:nvPr>
        </p:nvGraphicFramePr>
        <p:xfrm>
          <a:off x="509118" y="1184575"/>
          <a:ext cx="8435773" cy="5574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4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3 238 319,1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3 214 779,7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9941" y="768947"/>
            <a:ext cx="8469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экологической безопасности граждан, сохранение и рациональное использование природных ресурсов Республики Татарстан</a:t>
            </a:r>
            <a:endParaRPr lang="ru-RU" altLang="ru-RU" sz="1000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6263"/>
              </p:ext>
            </p:extLst>
          </p:nvPr>
        </p:nvGraphicFramePr>
        <p:xfrm>
          <a:off x="509119" y="1817606"/>
          <a:ext cx="8435772" cy="42177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4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561244789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000" marR="36000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  <a:b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  <a:b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11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экологической безопасности граждан Республики Татарстан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1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направленных на утилизацию отходов, выделенных в результате раздельного накопления и обработки (сортировки) твердых коммунальных отходов, в общей массе образованных твердых коммунальных отходов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новых и реконструированных сооружений инженерной защиты и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берегоукрепления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(уровень показателя -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программа Республики Татарстан) </a:t>
                      </a: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километров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24,5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окружающей среды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108,3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работ по расчистке водных объектов в целях проведения мероприятий по повышению защищенности от негативного воздействия вод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километров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107,4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1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гидротехнических сооружений с неудовлетворительным и опасным уровнем безопасности, приведенных в безопасное техническое состояние (уровень показателя -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программа Республики Татарстан) </a:t>
                      </a: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110,0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ликвидированных и изолированных объектов накопленного вреда окружающей среде, представляющих угрозу реке Волге, нарастающим итогом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направленных на захоронение твердых коммунальных отходов, в том числе прошедших обработку (сортировку), в общей массе образованных твердых коммунальных отходов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96,0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3835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и рациональное использование природных ресурсов Республики Татарстан 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326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воспроизводства запасов полезных ископаемых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701647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видов охотничьих ресурсов, по которым ведется мониторинг численности, в общем количестве видов охотничьих ресурсов, обитающих на территории Республики Татарстан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311910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площади Республики Татарстан, занятой особо охраняемыми природными территориями всех уровней, в общей площади Республики Татарстан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845172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9118" y="72033"/>
            <a:ext cx="7943850" cy="698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altLang="ru-RU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программа</a:t>
            </a:r>
            <a:endParaRPr lang="ru-RU" altLang="ru-RU" sz="1400" b="1" dirty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«Охрана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окружающей среды, воспроизводство и использование </a:t>
            </a:r>
          </a:p>
          <a:p>
            <a:pPr algn="ctr">
              <a:lnSpc>
                <a:spcPts val="1400"/>
              </a:lnSpc>
            </a:pP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природных ресурсов </a:t>
            </a: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Республики Татарстан»</a:t>
            </a:r>
            <a:endParaRPr lang="ru-RU" altLang="ru-RU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E64E39-2EB9-434A-844A-273030280776}"/>
              </a:ext>
            </a:extLst>
          </p:cNvPr>
          <p:cNvSpPr/>
          <p:nvPr/>
        </p:nvSpPr>
        <p:spPr>
          <a:xfrm>
            <a:off x="421186" y="6373927"/>
            <a:ext cx="80374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экологии и природных ресурсов Республики Татарстан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81B6E5-09C6-4A96-9C84-8EF407CCC1C8}"/>
              </a:ext>
            </a:extLst>
          </p:cNvPr>
          <p:cNvSpPr/>
          <p:nvPr/>
        </p:nvSpPr>
        <p:spPr>
          <a:xfrm>
            <a:off x="437016" y="6497038"/>
            <a:ext cx="8225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https://eco.tatarstan.ru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8B642-B6ED-4CBE-B1D5-C61298E19170}"/>
              </a:ext>
            </a:extLst>
          </p:cNvPr>
          <p:cNvSpPr txBox="1"/>
          <p:nvPr/>
        </p:nvSpPr>
        <p:spPr>
          <a:xfrm>
            <a:off x="408064" y="5989205"/>
            <a:ext cx="846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994244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40390"/>
              </p:ext>
            </p:extLst>
          </p:nvPr>
        </p:nvGraphicFramePr>
        <p:xfrm>
          <a:off x="582803" y="1341566"/>
          <a:ext cx="8367932" cy="5278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1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4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65 016 781,4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64 951 178,7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2803" y="961521"/>
            <a:ext cx="8367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обеспечение социально-экономической стабильности и развития экономики Республики Татарстан</a:t>
            </a:r>
          </a:p>
          <a:p>
            <a:pPr indent="0" algn="just"/>
            <a:endParaRPr lang="ru-RU" alt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20178"/>
              </p:ext>
            </p:extLst>
          </p:nvPr>
        </p:nvGraphicFramePr>
        <p:xfrm>
          <a:off x="594357" y="1928996"/>
          <a:ext cx="8344824" cy="23682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0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612988572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6044" marR="6044" marT="60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4" marR="6044" marT="60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социально-экономической стабильности и развития экономики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Индекс физического объема валового регионального продукта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8093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(индекс роста) реальной среднемесячной заработной платы, процентов к базовому году (базовый 2020 год)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(индекс роста) реального среднедушевого денежного дохода населения, процентов к базовому году (базовый 2020 год)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инвестиций в основной капитал в валовом региональном продукте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объема инвестиций в основной капитал (без учета бюджетных средств)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самозанятых граждан, зафиксировавших свой статус, с учетом введения налогового режима для самозанятых (без учета индивидуальных предпринимателей, применяющих налог на профессиональный доход)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занятых в сфере малого и среднего предпринимательства, включая индивидуальных предпринимателей и самозанятых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29710" y="323041"/>
            <a:ext cx="7943850" cy="5278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Государственная </a:t>
            </a:r>
            <a:r>
              <a:rPr lang="ru-RU" altLang="ru-RU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«Экономическое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и инновационная экономика </a:t>
            </a: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Республики Татарстан»</a:t>
            </a:r>
            <a:endParaRPr lang="ru-RU" altLang="ru-RU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3C49A2-DCAF-41C9-A5E9-5A2F9B245E03}"/>
              </a:ext>
            </a:extLst>
          </p:cNvPr>
          <p:cNvSpPr/>
          <p:nvPr/>
        </p:nvSpPr>
        <p:spPr>
          <a:xfrm>
            <a:off x="485775" y="6133096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http://mert.tatarstan.ru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2D4530-E608-4D4B-AFB6-65348B57C84B}"/>
              </a:ext>
            </a:extLst>
          </p:cNvPr>
          <p:cNvSpPr/>
          <p:nvPr/>
        </p:nvSpPr>
        <p:spPr>
          <a:xfrm>
            <a:off x="529710" y="5886878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экономики Республики Татарстан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BEB57-9813-4E21-B72C-8BE84BEE8EE0}"/>
              </a:ext>
            </a:extLst>
          </p:cNvPr>
          <p:cNvSpPr txBox="1"/>
          <p:nvPr/>
        </p:nvSpPr>
        <p:spPr>
          <a:xfrm>
            <a:off x="529710" y="4356866"/>
            <a:ext cx="8421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618559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599" y="272506"/>
            <a:ext cx="8042623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11. </a:t>
            </a:r>
            <a:r>
              <a:rPr lang="ru-RU" sz="1600" b="1" dirty="0"/>
              <a:t>Государственная программа</a:t>
            </a:r>
          </a:p>
          <a:p>
            <a:pPr algn="ctr" fontAlgn="t"/>
            <a:r>
              <a:rPr lang="ru-RU" sz="1600" b="1"/>
              <a:t>«Цифровой Татарстан»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91149"/>
              </p:ext>
            </p:extLst>
          </p:nvPr>
        </p:nvGraphicFramePr>
        <p:xfrm>
          <a:off x="584788" y="2626243"/>
          <a:ext cx="8191955" cy="481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6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финансирования государственной программы (тыс. рублей)</a:t>
                      </a: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28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marL="0" algn="ctr" defTabSz="685828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(план)*</a:t>
                      </a: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28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marL="0" algn="ctr" defTabSz="685828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6 320 956,3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6 030 185,6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8802" y="919492"/>
            <a:ext cx="823794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скорости обслуживания граждан и создание комфортных условий для бизнеса при оказании государственных, муниципальных и иных услуг, а также цифровая трансформация услуг и взаимоотношений в обществе, повышение качества и удобства предоставляемых органами государственной власти государственных услуг, а также обеспечение «цифровой зрелости» на основе массового внедрения цифровых платформ и перехода на использование больших данных, искусственного интеллекта;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о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беспечение информационной безопасности, высокоскоростного широкополосного доступа к информационно-телекоммуникационной сети «Интернет» (в том числе с использованием сетей спутниковой и мобильной связи), развития свободного, устойчивого и безопасного взаимодействия органов государственной власти, а также повышение эффективности государственного управления в целях обеспечения технологической независимости и безопасности критической информационной инфраструктуры, использование единых коммуникационных сервисов, предоставляемых на базе отечественного программного обеспечения.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3D9205D-B457-4094-8C77-09600B3D5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24690"/>
              </p:ext>
            </p:extLst>
          </p:nvPr>
        </p:nvGraphicFramePr>
        <p:xfrm>
          <a:off x="579320" y="3228471"/>
          <a:ext cx="8202890" cy="1676891"/>
        </p:xfrm>
        <a:graphic>
          <a:graphicData uri="http://schemas.openxmlformats.org/drawingml/2006/table">
            <a:tbl>
              <a:tblPr/>
              <a:tblGrid>
                <a:gridCol w="477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000" marR="36000" marT="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</a:rPr>
                        <a:t>2024 год (план)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54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информационной безопасности, высокоскоростным широкополосным доступом к информационно-телекоммуникационной сети «Интернет» (в том числе с использованием сетей спутниковой и мобильной связи), развития свободного, устойчивого и безопасного взаимодействия органов государственной власти, а также повышение эффективности государственного управления в целях обеспечения технологической независимости и безопасности критической информационной инфраструктуры, использование единых коммуникационных сервисов, предоставляемых на базе отечественного программного обеспечения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1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Рост доли домохозяйств, которым обеспечена возможность широкополосного доступа к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сети "Интернет"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0F34061-630A-41CE-A1F6-34C0434C25F2}"/>
              </a:ext>
            </a:extLst>
          </p:cNvPr>
          <p:cNvSpPr txBox="1"/>
          <p:nvPr/>
        </p:nvSpPr>
        <p:spPr>
          <a:xfrm>
            <a:off x="503487" y="5026175"/>
            <a:ext cx="8308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363191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8640" y="272506"/>
            <a:ext cx="8042623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11. </a:t>
            </a:r>
            <a:r>
              <a:rPr lang="ru-RU" sz="1600" b="1" dirty="0"/>
              <a:t>Государственная программа</a:t>
            </a:r>
          </a:p>
          <a:p>
            <a:pPr algn="ctr" fontAlgn="t"/>
            <a:r>
              <a:rPr lang="ru-RU" sz="1600" b="1" dirty="0"/>
              <a:t>«Цифровой Татарстан» (продолжение)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3D9205D-B457-4094-8C77-09600B3D5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91537"/>
              </p:ext>
            </p:extLst>
          </p:nvPr>
        </p:nvGraphicFramePr>
        <p:xfrm>
          <a:off x="547705" y="1056405"/>
          <a:ext cx="8202890" cy="2288851"/>
        </p:xfrm>
        <a:graphic>
          <a:graphicData uri="http://schemas.openxmlformats.org/drawingml/2006/table">
            <a:tbl>
              <a:tblPr/>
              <a:tblGrid>
                <a:gridCol w="477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000" marR="36000" marT="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</a:rPr>
                        <a:t>2024 год (план)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82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скорости обслуживания граждан и создание комфортных условий для бизнеса при оказании государственных, муниципальных и иных услуг, а также цифровая трансформация услуг и взаимоотношений в обществе, повышение качества и удобства предоставляемых органами государственной власти государственных услуг, а также обеспечение «цифровой зрелости» на основе массового внедрения цифровых платформ и перехода на использование больших данных, искусственного интеллекта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1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массовых социально значимых государственных и муниципальных услуг, доступных в электронном виде, до 95 процентов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01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«Цифровая зрелость» республиканских органов исполнительной власти, органов местного самоуправления муниципальных образований Республики Татарстан и организаций в сфере здравоохранения, образования, городского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хозяйства и строительства, общественного транспорта, подразумевающая использование ими отечественных информационно-технологических решений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2360" marR="2360" marT="23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F37EEC-48E4-4528-9B6E-E478D579431E}"/>
              </a:ext>
            </a:extLst>
          </p:cNvPr>
          <p:cNvSpPr/>
          <p:nvPr/>
        </p:nvSpPr>
        <p:spPr>
          <a:xfrm>
            <a:off x="457433" y="6034276"/>
            <a:ext cx="8537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accent1"/>
                </a:solidFill>
              </a:rPr>
              <a:t>Ответственный исполнитель ГП: Министерство цифрового развития государственного управления, информационных технологий и связи Республики Татарстан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63E8FE-979E-4FE7-B040-B42787F6B5C1}"/>
              </a:ext>
            </a:extLst>
          </p:cNvPr>
          <p:cNvSpPr/>
          <p:nvPr/>
        </p:nvSpPr>
        <p:spPr>
          <a:xfrm>
            <a:off x="442026" y="6395019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900" b="1" i="1" dirty="0">
                <a:solidFill>
                  <a:schemeClr val="accent6"/>
                </a:solidFill>
              </a:rPr>
              <a:t> https://digital.tatarstan.ru/rus/</a:t>
            </a:r>
            <a:endParaRPr lang="ru-RU" sz="9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5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875" y="591175"/>
            <a:ext cx="837565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</a:rPr>
              <a:t>Цели: 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устойчивости работы железнодорожного транспорта, его доступности, безопасности и качества предоставляемых им услуг, а также уменьшение совокупных затрат на перевозку грузов железнодорожным транспортом;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приоритетных условий для развития речных перевозок, восстановления причалов и пристаней, создания перспективных скоростных и экономичных судов для грузопассажирских перевозок;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эффективное и качественное удовлетворение спроса населения и хозяйствующих субъектов на авиационные перевозки и создание конкурентоспособных и самоокупаемых предприятий гражданской авиации;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развитие региональных аэропортов;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устойчиво функционирующей и доступной для всех слоев населения единой системы общественного транспорта на основе формирования рынка услуг, регулируемого в интересах общества и хозяйствующих субъектов;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развитие метрополитена в г. Казани;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развитие сети автомобильных дорог для удовлетворения потребности населения в качественных и безопасных перевозках, повышения эффективности и конкурентоспособности экономики с обеспечением требуемого технического состояния, пропускной способности, безопасности и надежности конфигурации дорожной сети.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2647"/>
              </p:ext>
            </p:extLst>
          </p:nvPr>
        </p:nvGraphicFramePr>
        <p:xfrm>
          <a:off x="523874" y="2868722"/>
          <a:ext cx="8375651" cy="5447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73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1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5" marR="6145" marT="61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2024 год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(план)*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5" marR="6145" marT="61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2024 год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5" marR="6145" marT="61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124 825 379,3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133 485 379,0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47954"/>
              </p:ext>
            </p:extLst>
          </p:nvPr>
        </p:nvGraphicFramePr>
        <p:xfrm>
          <a:off x="523874" y="3454647"/>
          <a:ext cx="8366384" cy="23907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6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889">
                  <a:extLst>
                    <a:ext uri="{9D8B030D-6E8A-4147-A177-3AD203B41FA5}">
                      <a16:colId xmlns:a16="http://schemas.microsoft.com/office/drawing/2014/main" val="3145695272"/>
                    </a:ext>
                  </a:extLst>
                </a:gridCol>
                <a:gridCol w="85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устойчивости работы железнодорожного транспорта, его доступности, безопасности и качества предоставляемых им услуг, а также уменьшение совокупных затрат на перевозку грузов железнодорожным транспортом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Отправка пассажиров железнодорожным транспортом пригородного сообщения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человек </a:t>
                      </a:r>
                      <a:endParaRPr lang="ru-RU" sz="1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6,754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6,754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Пассажирооборот железнодорожного транспорта пригородного сообщения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пасс./км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292,51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292,51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приоритетных условий для развития речных перевозок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Перевозка пассажиров водным транспортом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человек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0,35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0,35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Пассажирооборот водного транспорта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пасс./км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11,37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11,37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Эффективное и качественное удовлетворение спроса населения и хозяйствующих субъектов на авиационные перевозки и создание конкурентоспособных и самоокупаемых предприятий гражданской авиации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Обслужено пассажиров аэропортами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человек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00075" y="172967"/>
            <a:ext cx="7943850" cy="44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/>
              <a:t>12. Государственная программа</a:t>
            </a:r>
            <a:br>
              <a:rPr lang="ru-RU" sz="1400" b="1"/>
            </a:br>
            <a:r>
              <a:rPr lang="ru-RU" sz="1400" b="1"/>
              <a:t>«Развитие </a:t>
            </a:r>
            <a:r>
              <a:rPr lang="ru-RU" sz="1400" b="1" dirty="0"/>
              <a:t>транспортной системы </a:t>
            </a:r>
            <a:r>
              <a:rPr lang="ru-RU" sz="1400" b="1"/>
              <a:t>Республики Татарстан»</a:t>
            </a:r>
            <a:endParaRPr lang="ru-RU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D77A0-A0CA-4F34-A86C-A710896F2556}"/>
              </a:ext>
            </a:extLst>
          </p:cNvPr>
          <p:cNvSpPr txBox="1"/>
          <p:nvPr/>
        </p:nvSpPr>
        <p:spPr>
          <a:xfrm>
            <a:off x="502395" y="5886555"/>
            <a:ext cx="8409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773222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3144"/>
              </p:ext>
            </p:extLst>
          </p:nvPr>
        </p:nvGraphicFramePr>
        <p:xfrm>
          <a:off x="621690" y="840861"/>
          <a:ext cx="8366384" cy="50081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22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27">
                  <a:extLst>
                    <a:ext uri="{9D8B030D-6E8A-4147-A177-3AD203B41FA5}">
                      <a16:colId xmlns:a16="http://schemas.microsoft.com/office/drawing/2014/main" val="4073700645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устойчиво функционирующей и доступной для всех слоев населения единой системы общественного транспорта на основе формирования рынка услуг, регулируемого в интересах общества и хозяйствующих субъектов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45981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Перевозка пассажиров автобусами (на маршрутах регулярных перевозок (без заказных автобусов))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человек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300,3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1243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Пассажирооборот автобусов (на маршрутах регулярных перевозок (без заказных автобусов))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пасс./км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1801,8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1801,8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11933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Перевозка пассажиров троллейбусами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человек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51487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Пассажирооборот троллейбусов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пасс./км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108,46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108,46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97867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Перевозка пассажиров трамваями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человек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7695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Пассажирооборот трамваев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пасс./км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690166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метрополитена в г. Казани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Перевозка пассажиров метрополитеном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человек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4130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Пассажирооборот метрополитена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пасс./км </a:t>
                      </a:r>
                      <a:endParaRPr lang="ru-RU" sz="1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286,4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286,4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14546"/>
                  </a:ext>
                </a:extLst>
              </a:tr>
              <a:tr h="174108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сети автомобильных дорог для удовлетворения потребности населения в качественных и безопасных перевозках, повышения эффективности и конкурентоспособности экономики с обеспечением требуемого технического состояния, пропускной способности, безопасности и надежности конфигурации дорожной сети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44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автомобильных дорог регионального значения, соответствующих нормативным требованиям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51,6397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51,6397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13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дорожной сети городских агломераций, находящаяся в нормативном состоянии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85,0106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85,9381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населенных пунктов, имеющих дороги с твердым покрытием до сети путей сообщения общего пользования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893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Осуществлено строительство и реконструкция автомобильных дорог регионального или межмуниципального (накопленным итогом)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километров, тыс. метров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автомобильных дорог регионального значения, входящих в опорную сеть, соответствующих нормативным требованиям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85,176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85,8102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дорожной сети городских агломераций, образованных городами с населением от 100 до 200 тысяч человек, находящаяся в нормативном состоянии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66,1603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67,6123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72352" y="225799"/>
            <a:ext cx="7943850" cy="5278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Государственная </a:t>
            </a:r>
            <a:r>
              <a:rPr lang="ru-RU" sz="1400" b="1"/>
              <a:t>программа «Развитие </a:t>
            </a:r>
            <a:r>
              <a:rPr lang="ru-RU" sz="1400" b="1" dirty="0"/>
              <a:t>транспортной системы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/>
              <a:t>Республики Татарстан»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1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951804"/>
              </p:ext>
            </p:extLst>
          </p:nvPr>
        </p:nvGraphicFramePr>
        <p:xfrm>
          <a:off x="593199" y="920486"/>
          <a:ext cx="8366384" cy="4136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22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27">
                  <a:extLst>
                    <a:ext uri="{9D8B030D-6E8A-4147-A177-3AD203B41FA5}">
                      <a16:colId xmlns:a16="http://schemas.microsoft.com/office/drawing/2014/main" val="4073700645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1" marR="5651" marT="56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61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приведенных в нормативное состояние искусственных сооружений на автомобильных дорогах регионального или межмуниципального и местного значения (накопленным итогом)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метров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3,6779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3,9717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06929"/>
                  </a:ext>
                </a:extLst>
              </a:tr>
              <a:tr h="172561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искусственных сооружений, расположенных на автомобильных дорогах общего пользования регионального значения, входящих в опорную сеть, рассчитанных на нагрузку не менее А11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54,1333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54,1333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16198"/>
                  </a:ext>
                </a:extLst>
              </a:tr>
              <a:tr h="172561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объектов, на которых предусматривается использование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НиНТ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08674"/>
                  </a:ext>
                </a:extLst>
              </a:tr>
              <a:tr h="172561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государственной политики в транспортном комплексе Республики Татарстан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39907"/>
                  </a:ext>
                </a:extLst>
              </a:tr>
              <a:tr h="172561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выполненных Министерством транспорта и дорожного хозяйства Республики Татарстан в установленные сроки поручений Раиса Республики Татарстан, Премьер-министра Республики Татарстан, Руководителя Администрации Раиса Республики Татарстан, заместителей Премьер-министра Республики Татарстан в общем объеме поручений, по которым указанными лицами установлен контрольный срок выполнения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92641"/>
                  </a:ext>
                </a:extLst>
              </a:tr>
              <a:tr h="172561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выполненных Министерством транспорта и дорожного хозяйства Республики Татарстан персонифицированных поручений, в том числе своевременно обновленных отчетов в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системе "Открытый Татарстан"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39013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выполненных республиканским органом исполнительной власти в установленные сроки поручений Раиса Республики Татарстан, Премьер-министра Республики Татарстан, Руководителя Администрации Раиса Республики Татарстан, заместителей Премьер-министра Республики Татарстан по рассмотрению обращений граждан в общем объеме поручений по рассмотрению обращений граждан, по которым указанными лицами установлен контрольный срок выполнения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kern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согласованных в регламентные сроки проектов постановлений и распоряжений Кабинета Министров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9315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72355" y="6039816"/>
            <a:ext cx="82872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транспорта и дорожного хозяйства Республики Татарстан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057" y="6301426"/>
            <a:ext cx="8344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http://mindortrans.tatarstan.ru</a:t>
            </a:r>
            <a:endParaRPr lang="ru-RU" sz="1000" b="1" i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2352" y="225799"/>
            <a:ext cx="7943850" cy="5278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Государственная </a:t>
            </a:r>
            <a:r>
              <a:rPr lang="ru-RU" sz="1400" b="1"/>
              <a:t>программа «Развитие </a:t>
            </a:r>
            <a:r>
              <a:rPr lang="ru-RU" sz="1400" b="1" dirty="0"/>
              <a:t>транспортной системы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/>
              <a:t>Республики Татарстан»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(окончание)</a:t>
            </a:r>
            <a:endParaRPr lang="ru-RU" altLang="ru-RU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01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1911"/>
              </p:ext>
            </p:extLst>
          </p:nvPr>
        </p:nvGraphicFramePr>
        <p:xfrm>
          <a:off x="529560" y="2117553"/>
          <a:ext cx="8220075" cy="4808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5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9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000" b="1" dirty="0" err="1">
                          <a:effectLst/>
                        </a:rPr>
                        <a:t>тыс.рублей</a:t>
                      </a:r>
                      <a:r>
                        <a:rPr lang="ru-RU" sz="1000" b="1" dirty="0">
                          <a:effectLst/>
                        </a:rPr>
                        <a:t>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20 795 944,4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20 757 016,5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1642" y="799636"/>
            <a:ext cx="829609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2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  <a:r>
              <a:rPr lang="ru-RU" altLang="ru-RU" sz="1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000" b="0" i="0" u="none" strike="noStrike" baseline="0" dirty="0" err="1">
                <a:latin typeface="Arial" panose="020B0604020202020204" pitchFamily="34" charset="0"/>
              </a:rPr>
              <a:t>остижение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 значения индекса производства продукции сельского хозяйства (в сопоставимых ценах) в 2030 году в объеме 115,9 процента от уровня 2020 года</a:t>
            </a:r>
            <a:r>
              <a:rPr lang="ru-RU" sz="1000" dirty="0"/>
              <a:t>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достижение значения индекса производства пищевых продуктов (в сопоставимых ценах) в 2030 году в объеме 148,6 процента от уровня 2020 года</a:t>
            </a:r>
            <a:r>
              <a:rPr lang="ru-RU" sz="1000" dirty="0"/>
              <a:t>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достижение уровня среднемесячной начисленной заработной платы работников сельского хозяйства (без субъектов малого предпринимательства) в 2030 году - 61 148 рублей</a:t>
            </a:r>
            <a:r>
              <a:rPr lang="ru-RU" sz="1000" dirty="0"/>
              <a:t>;</a:t>
            </a:r>
          </a:p>
          <a:p>
            <a:pPr algn="just"/>
            <a:r>
              <a:rPr lang="ru-RU" sz="1000" dirty="0"/>
              <a:t>д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остижение объема экспорта продукции агропромышленного комплекса (в сопоставимых ценах) в размере 0,2872 млрд долларов США к концу 2024 года</a:t>
            </a:r>
            <a:r>
              <a:rPr lang="ru-RU" sz="1000" dirty="0"/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83106"/>
              </p:ext>
            </p:extLst>
          </p:nvPr>
        </p:nvGraphicFramePr>
        <p:xfrm>
          <a:off x="529560" y="2659940"/>
          <a:ext cx="8220075" cy="33743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2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1630995075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39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  <a:ea typeface="Tahoma"/>
                        </a:rPr>
                        <a:t>Достижение значения индекса производства продукции сельского хозяйства (в сопоставимых ценах) в 2030 году в объеме 115,9 процента от уровня 2020 года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  Индекс производства продукции сельского хозяйства (в сопоставимых ценах) к уровню 2023     года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7000"/>
                        </a:lnSpc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процентов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98,2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102,7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1000"/>
                        </a:lnSpc>
                      </a:pPr>
                      <a:r>
                        <a:rPr lang="ru-RU" sz="1000" b="1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  <a:ea typeface="Tahoma"/>
                        </a:rPr>
                        <a:t>Достижение значения индекса производства пищевых продуктов (в сопоставимых ценах) в 2030 году в объеме 148,6 процента от уровня 2020 года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  Индекс производства пищевых продуктов (в сопоставимых ценах) к уровню 2023 года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процентов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110,8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136,4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  <a:ea typeface="Tahoma"/>
                        </a:rPr>
                        <a:t>Достижение уровня среднемесячной начисленной заработной платы работников сельского хозяйства (без субъектов малого предпринимательства) в 2030 году – 61 148 рублей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pPr algn="just"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  Среднемесячная начисленная заработная плата работников сельского хозяйства (без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  субъектов малого предпринимательства)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7000"/>
                        </a:lnSpc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рублей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45 199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59 981,6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  <a:ea typeface="Tahoma"/>
                        </a:rPr>
                        <a:t>Достижение объема экспорта продукции агропромышленного комплекса (в сопоставимых ценах) в размере 0,2872 </a:t>
                      </a:r>
                      <a:r>
                        <a:rPr lang="ru-RU" sz="1000" b="1" u="none" strike="noStrike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Tahoma"/>
                        </a:rPr>
                        <a:t>млрд.долларов</a:t>
                      </a:r>
                      <a:r>
                        <a:rPr lang="ru-RU" sz="1000" b="1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  <a:ea typeface="Tahoma"/>
                        </a:rPr>
                        <a:t> США к концу 2024 года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ct val="100000"/>
                        </a:lnSpc>
                        <a:buNone/>
                      </a:pPr>
                      <a:endParaRPr lang="ru-RU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40" marR="392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446">
                <a:tc>
                  <a:txBody>
                    <a:bodyPr/>
                    <a:lstStyle/>
                    <a:p>
                      <a:pPr algn="just"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  Объем экспорта продукции агропромышленного комплекса (в сопоставимых ценах)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7000"/>
                        </a:lnSpc>
                      </a:pPr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млрд. долларов США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0,2872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dirty="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0,4611</a:t>
                      </a:r>
                    </a:p>
                  </a:txBody>
                  <a:tcPr marL="39240" marR="3924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00072" y="42383"/>
            <a:ext cx="7943850" cy="817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 Государственная программа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«Развитие сельского хозяйства и регулирование рынков сельскохозяйственной продукции, сырья и продовольствия в Республике Татарстан»</a:t>
            </a:r>
            <a:endParaRPr lang="ru-RU" altLang="ru-RU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641" y="6354558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сельского хозяйства и продовольствия Республики Татарстан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641" y="6477669"/>
            <a:ext cx="7951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http://agro.tatarstan.ru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8FC7-073A-4BAF-8808-B5CB08DEFC31}"/>
              </a:ext>
            </a:extLst>
          </p:cNvPr>
          <p:cNvSpPr txBox="1"/>
          <p:nvPr/>
        </p:nvSpPr>
        <p:spPr>
          <a:xfrm>
            <a:off x="543016" y="6016003"/>
            <a:ext cx="8469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4036291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75451"/>
              </p:ext>
            </p:extLst>
          </p:nvPr>
        </p:nvGraphicFramePr>
        <p:xfrm>
          <a:off x="552893" y="1324955"/>
          <a:ext cx="8488840" cy="5909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2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1 468 537,3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1 513 174,4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7221" y="905636"/>
            <a:ext cx="8407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эффективности ведения лесного хозяйства, охраны, защиты, использования и воспроизводства лесов, обеспечение кадрового развития лесного хозяйства, а также обеспечение комфортной и безопасной среды для жителей Республики Татарстан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38207"/>
              </p:ext>
            </p:extLst>
          </p:nvPr>
        </p:nvGraphicFramePr>
        <p:xfrm>
          <a:off x="574158" y="2000503"/>
          <a:ext cx="8467575" cy="17258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7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154">
                  <a:extLst>
                    <a:ext uri="{9D8B030D-6E8A-4147-A177-3AD203B41FA5}">
                      <a16:colId xmlns:a16="http://schemas.microsoft.com/office/drawing/2014/main" val="3298016167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74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ведения лесного хозяйства, охраны, защиты, использования и воспроизводства лесов, обеспечение кадрового развития лесного хозяйства, а также обеспечение комфортной и безопасной среды для жителей Республики Татарстан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Отношение площади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лесовосстановления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лесоразведения к площади вырубленных и погибших лесных насаждений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145,1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Лесистость территории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платежей в бюджетную систему Российской Федерации от использования лесов, расположенных на землях лесного фонда, в расчете на 1 гектар земель лесного фонда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рублей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лесных пожаров, ликвидированных в течение первых суток с момента обнаружения, в общем количестве лесных пожаров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216362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46100" y="71005"/>
            <a:ext cx="794385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 Государственная программа</a:t>
            </a:r>
            <a:endParaRPr lang="ru-RU" alt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лесного хозяйства </a:t>
            </a: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Республики Татарстан»</a:t>
            </a:r>
            <a:endParaRPr lang="ru-RU" altLang="ru-RU" sz="14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828" y="5795782"/>
            <a:ext cx="80374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лесного хозяйства Республики Татарстан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3197" y="5997898"/>
            <a:ext cx="8225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http://minleshoz.tatarstan.ru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0544C-2EB1-4E59-B377-A743AE09EBE6}"/>
              </a:ext>
            </a:extLst>
          </p:cNvPr>
          <p:cNvSpPr txBox="1"/>
          <p:nvPr/>
        </p:nvSpPr>
        <p:spPr>
          <a:xfrm>
            <a:off x="507221" y="3810941"/>
            <a:ext cx="8580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667308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64434"/>
              </p:ext>
            </p:extLst>
          </p:nvPr>
        </p:nvGraphicFramePr>
        <p:xfrm>
          <a:off x="600069" y="1246367"/>
          <a:ext cx="8429630" cy="4808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0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9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1 839 699,9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2 049 567,5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0133" y="778490"/>
            <a:ext cx="8469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alt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максимальной эффективности управления государственным имуществом Республики Татарстан, его доходности и сохранности</a:t>
            </a:r>
            <a:endParaRPr lang="ru-RU" altLang="ru-RU" sz="1200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31230"/>
              </p:ext>
            </p:extLst>
          </p:nvPr>
        </p:nvGraphicFramePr>
        <p:xfrm>
          <a:off x="600069" y="1789010"/>
          <a:ext cx="8429630" cy="36487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8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111">
                  <a:extLst>
                    <a:ext uri="{9D8B030D-6E8A-4147-A177-3AD203B41FA5}">
                      <a16:colId xmlns:a16="http://schemas.microsoft.com/office/drawing/2014/main" val="33456943"/>
                    </a:ext>
                  </a:extLst>
                </a:gridCol>
                <a:gridCol w="83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37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максимальной эффективности управления государственным имуществом, его доходности и сохранности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бюджетного задания в части доходов от реализации и использования государственного имущества</a:t>
                      </a:r>
                    </a:p>
                  </a:txBody>
                  <a:tcPr marL="18342" marR="18342" marT="30176" marB="3017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многодетных семей Республики Татарстан, получивших бесплатно земельные участки, в общем числе многодетных семей Республики Татарстан, вставших на учет для бесплатного предоставления земельного участка на начало отчетного года</a:t>
                      </a:r>
                    </a:p>
                  </a:txBody>
                  <a:tcPr marL="18342" marR="18342" marT="30176" marB="3017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невостребованных земельных долей, на которую признано право муниципальной собственности</a:t>
                      </a:r>
                    </a:p>
                  </a:txBody>
                  <a:tcPr marL="18342" marR="18342" marT="30176" marB="3017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убыточных государственных унитарных предприятий Республики Татарстан в общем количестве государственных унитарных предприятий Республики Татарстан, осуществляющих финансово-хозяйственную деятельность</a:t>
                      </a:r>
                    </a:p>
                  </a:txBody>
                  <a:tcPr marL="18342" marR="18342" marT="30176" marB="3017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9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Сумма, выплаченная из бюджета Республики Татарстан на компенсацию расходов арбитражных управляющих в делах о несостоятельности (банкротстве) государственных унитарных предприятий и акционерных обществ с долей Республики Татарстан более 50 процентов</a:t>
                      </a:r>
                    </a:p>
                  </a:txBody>
                  <a:tcPr marL="18342" marR="18342" marT="30176" marB="3017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объектов в перечне государственного имущества, предназначенного для предоставления субъектам малого и среднего предпринимательства</a:t>
                      </a:r>
                    </a:p>
                  </a:txBody>
                  <a:tcPr marL="18342" marR="18342" marT="30176" marB="3017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условных единиц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выполненных мероприятий по проведению комплексных кадастровых работ в общем объеме запланированных мероприятий по проведению комплексных кадастровых работ</a:t>
                      </a:r>
                    </a:p>
                  </a:txBody>
                  <a:tcPr marL="18342" marR="18342" marT="30176" marB="3017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00069" y="108416"/>
            <a:ext cx="7943850" cy="5278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 Государственная программа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altLang="ru-RU" sz="1600" b="1">
                <a:ea typeface="Calibri" panose="020F0502020204030204" pitchFamily="34" charset="0"/>
                <a:cs typeface="Times New Roman" panose="02020603050405020304" pitchFamily="18" charset="0"/>
              </a:rPr>
              <a:t>«Управление </a:t>
            </a:r>
            <a:r>
              <a:rPr lang="ru-RU" alt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государственным имуществом </a:t>
            </a:r>
            <a:r>
              <a:rPr lang="ru-RU" altLang="ru-RU" sz="1600" b="1">
                <a:ea typeface="Calibri" panose="020F0502020204030204" pitchFamily="34" charset="0"/>
                <a:cs typeface="Times New Roman" panose="02020603050405020304" pitchFamily="18" charset="0"/>
              </a:rPr>
              <a:t>Республики  Татарстан»</a:t>
            </a:r>
            <a:endParaRPr lang="ru-RU" alt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21EEA5-9C2A-4680-9AD3-D29E2B2D92E1}"/>
              </a:ext>
            </a:extLst>
          </p:cNvPr>
          <p:cNvSpPr/>
          <p:nvPr/>
        </p:nvSpPr>
        <p:spPr>
          <a:xfrm>
            <a:off x="600069" y="6363305"/>
            <a:ext cx="8443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http://mzio.tatarstan.ru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3D5E16-1470-4BB3-8D43-C5021241BC2C}"/>
              </a:ext>
            </a:extLst>
          </p:cNvPr>
          <p:cNvSpPr/>
          <p:nvPr/>
        </p:nvSpPr>
        <p:spPr>
          <a:xfrm>
            <a:off x="600783" y="6132473"/>
            <a:ext cx="84426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земельных и имущественных отношений Республики Татарстан </a:t>
            </a:r>
            <a:endParaRPr lang="ru-RU" sz="1000" b="1" i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887B5-6D6B-4C19-B7A5-3B88E6EB211D}"/>
              </a:ext>
            </a:extLst>
          </p:cNvPr>
          <p:cNvSpPr txBox="1"/>
          <p:nvPr/>
        </p:nvSpPr>
        <p:spPr>
          <a:xfrm>
            <a:off x="560133" y="5490130"/>
            <a:ext cx="8483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72148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27944" y="175827"/>
            <a:ext cx="8088112" cy="41116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Бюджетная политика Республики Татарстан в 2024 году была направлена на: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605" y="486528"/>
            <a:ext cx="8548988" cy="5601790"/>
          </a:xfrm>
          <a:prstGeom prst="rect">
            <a:avLst/>
          </a:prstGeom>
          <a:solidFill>
            <a:schemeClr val="lt1">
              <a:alpha val="2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8572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достижение национальных целей развития, установленных Указом Президента Российской Федерации от 21 июля 2020 года № 474 «О национальных целях развития Российской Федерации на период до 2030 года»;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реализацию региональных проектов в рамках национальных (федеральных) проектов с достижением установленных индикаторов оценки эффективности их реализации;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расходных полномочий республиканского и местного уровня;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исполнения всех ранее принятых социальных обязательств республики;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оказание социальной поддержки населению с низким уровнем доходов, семьям с детьми;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адресности предоставления социальной помощи в части оказания государственной поддержки объективно нуждающимся гражданам;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достижения целевых показателей по заработной плате отдельных категорий работников бюджетной сферы, установленных Указом Президента </a:t>
            </a: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Российской Федерации от 7 мая 2012 года № 597 «О мероприятиях по реализации государственной социальной политики»;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своевременной и в полном объеме выплаты заработной платы работникам бюджетной сферы на уровне не ниже повышаемого минимального размера оплаты труда;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реализацию мероприятий в рамках Года научно-технологического развития (2024 год);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реализацию мероприятий социальной направленности;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бюджета на основе государственных программ с учетом контроля эффективности их реализации;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переход с 2024 года на новую систему управления государственными программами Республики Татарстан в рамках ее гармонизации с подходами и принципами, предусмотренными на федеральном уровне;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продолжение цифровизации государственных и муниципальных финансов;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единой учетной политики в государственных и муниципальных учреждениях республики;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открытости и прозрачности бюджета, формирование «Бюджета для граждан», размещение необходимой информации на едином портале бюджетной системы;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безусловное соблюдение подхода, в соответствии с которым не допускается принятие решений, приводящих к увеличению расходных обязательств при </a:t>
            </a: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отсутствии объективной возможности обеспечения их финансирования;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поиск резервов в процессе формирования и исполнения расходной части бюджета;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качества финансового управления в секторе государственного управления;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уровня доходов от внебюджетной деятельности бюджетных и автономных учреждений и наращивание объема расходов, финансируемых за счет таких доходов;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сокращение объемов незавершенного строительства;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совершенствование процедур и обеспечение проведения контрольных мероприятий в рамках исполнения полномочий по внутреннему государственному финансовому контролю;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принятие мер по созданию условий для максимальной сбалансированности местных бюджетов всех уровней с полным обеспечением расходных полномочий, прежде всего по первоочередным и социально значимым направлениям, доходными источниками; выявление резервов увеличения доходной базы местных бюджетов;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максимально полное обеспечение расходных потребностей за счет собственных (не заемных) источников поступления средств в бюджет;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практики отказа от привлечения средств на финансовом рынке (облигационные займы) и кредитов от кредитных организаций;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контроля за объемом обязательств по предоставленным государственным гарантиям;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выполнение обязательств, принятых перед Минфином России в рамках реструктуризации задолженности Республики Татарстан по бюджетным кредитам из федерального </a:t>
            </a: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бюджета;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своевременного и полного погашения и обслуживания долговых обязательств республики;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ru-RU" sz="800" dirty="0">
                <a:solidFill>
                  <a:schemeClr val="tx1"/>
                </a:solidFill>
                <a:cs typeface="Times New Roman" panose="02020603050405020304" pitchFamily="18" charset="0"/>
              </a:rPr>
              <a:t>использование возможностей, в соответствии с федеральными нормативными правовыми актами, по списанию задолженности республики по ранее реструктурированным федеральным бюджетным кредитам.</a:t>
            </a:r>
            <a:endParaRPr lang="ru-RU" sz="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114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"/>
            <a:ext cx="8229600" cy="682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51585"/>
              </p:ext>
            </p:extLst>
          </p:nvPr>
        </p:nvGraphicFramePr>
        <p:xfrm>
          <a:off x="536787" y="2579057"/>
          <a:ext cx="8401177" cy="46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841">
                <a:tc rowSpan="2"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Объем финансирования государственной программы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 (тыс. рублей)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(план)*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(факт)</a:t>
                      </a:r>
                    </a:p>
                  </a:txBody>
                  <a:tcPr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28 712 879,2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28 733 597,3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00366"/>
              </p:ext>
            </p:extLst>
          </p:nvPr>
        </p:nvGraphicFramePr>
        <p:xfrm>
          <a:off x="531314" y="3153250"/>
          <a:ext cx="838363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(план)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(факт)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82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Отношение дефицита бюджета РТ к общему годовому объему доходов бюджета РТ без учета объема безвозмездных поступлений (с учетом возможного превышения ограничений в соответствии с нормами бюджетного законодательства), %, не более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87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Отношение объема государственного долга РТ по состоянию на 1 января года, следующего за отчетным, к общему годовому объему доходов бюджета РТ в отчетном финансовом году без учета объемов безвозмездных поступлений (с учетом возможного превышения ограничений в соответствии с нормами бюджетного законодательства), %, не более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47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Отношение закрепленных доходных источников местных бюджетов и межбюджетных трансфертов из бюджета РТ к необходимому объему расходов на решение вопросов местного значения при формировании межбюджетных отношений с местными бюджетами на очередной финансовый год и на плановый период, %, не менее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457200" y="6351891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http://minfin.tatarstan.ru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5" y="182620"/>
            <a:ext cx="7943850" cy="5278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ru-RU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ru-RU" sz="1400" b="1" dirty="0"/>
              <a:t>Государственная программа «Управление государственными финансами Республики Татарстан»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6168856"/>
            <a:ext cx="8547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финансов Республики Татарстан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ECA7F-CAF0-45F9-BBCD-320B318A9E91}"/>
              </a:ext>
            </a:extLst>
          </p:cNvPr>
          <p:cNvSpPr txBox="1"/>
          <p:nvPr/>
        </p:nvSpPr>
        <p:spPr>
          <a:xfrm>
            <a:off x="457200" y="5613840"/>
            <a:ext cx="844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98923-B5F1-45F6-97D7-4AA4E0B5A100}"/>
              </a:ext>
            </a:extLst>
          </p:cNvPr>
          <p:cNvSpPr txBox="1"/>
          <p:nvPr/>
        </p:nvSpPr>
        <p:spPr>
          <a:xfrm>
            <a:off x="515604" y="839630"/>
            <a:ext cx="844878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/>
            <a:r>
              <a:rPr lang="ru-RU" altLang="ru-RU" sz="105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</a:p>
          <a:p>
            <a:pPr indent="0" algn="just"/>
            <a:r>
              <a:rPr lang="ru-RU" sz="1050" dirty="0">
                <a:solidFill>
                  <a:prstClr val="black"/>
                </a:solidFill>
                <a:cs typeface="Times New Roman" panose="02020603050405020304" pitchFamily="18" charset="0"/>
              </a:rPr>
              <a:t>е</a:t>
            </a:r>
            <a:r>
              <a:rPr lang="ru-RU" sz="1050" dirty="0"/>
              <a:t>жегодное сохранение соотношения дефицита бюджета РТ и общего годового объема доходов бюджета РТ без учета объема безвозмездных поступлений на уровне, не превышающем 10% (с учетом возможного превышения ограничений в соответствии с нормами бюджетного законодательства);</a:t>
            </a:r>
          </a:p>
          <a:p>
            <a:pPr indent="0" algn="just"/>
            <a:r>
              <a:rPr lang="ru-RU" sz="1050" dirty="0"/>
              <a:t>ежегодное сохранение соотношения государственного долга РТ и общего годового объема доходов бюджета РТ без учета объема безвозмездных поступлений на уровне, не превышающем 40% (с учетом возможного превышения ограничений в соответствии с нормами бюджетного законодательства);</a:t>
            </a:r>
          </a:p>
          <a:p>
            <a:pPr indent="0" algn="just"/>
            <a:r>
              <a:rPr lang="ru-RU" sz="1050" dirty="0"/>
              <a:t>ежегодное сохранение обеспеченности местных бюджетов доходными источниками с учетом межбюджетных трансфертов из бюджета РТ на уровне не менее 100% от необходимого объема расходов на решение вопросов местного значения (при формировании межбюджетных отношений с местными бюджетами на очередной финансовый год и на плановый период).</a:t>
            </a:r>
          </a:p>
        </p:txBody>
      </p:sp>
    </p:spTree>
    <p:extLst>
      <p:ext uri="{BB962C8B-B14F-4D97-AF65-F5344CB8AC3E}">
        <p14:creationId xmlns:p14="http://schemas.microsoft.com/office/powerpoint/2010/main" val="42792922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9821" y="891499"/>
            <a:ext cx="829563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Цели: </a:t>
            </a:r>
          </a:p>
          <a:p>
            <a:pPr algn="just"/>
            <a:r>
              <a:rPr lang="ru-RU" sz="1000" i="0" u="none" strike="noStrike" baseline="0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п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овышение эффективности исполнения государственными органами Республики Татарстан и органами местного самоуправления в Республике Татарстан возложенных на них полномочий;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в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недрение современных технологий в кадровую работу на государственной гражданской службе Республики Татарстан и муниципальной службе в Республике Татарстан.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2775" y="88401"/>
            <a:ext cx="7943850" cy="740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17. Государственная программа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«Развитие </a:t>
            </a:r>
            <a:r>
              <a:rPr lang="ru-RU" altLang="ru-RU" sz="1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государственной гражданской службы Республики Татарстан и муниципальной службы в </a:t>
            </a:r>
            <a:r>
              <a:rPr lang="ru-RU" altLang="ru-RU" sz="1600" b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Республике Татарстан»</a:t>
            </a:r>
            <a:endParaRPr lang="ru-RU" altLang="ru-RU" sz="1600" b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88699"/>
              </p:ext>
            </p:extLst>
          </p:nvPr>
        </p:nvGraphicFramePr>
        <p:xfrm>
          <a:off x="533611" y="1815743"/>
          <a:ext cx="8341072" cy="562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35 131,6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35 131,6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39773"/>
              </p:ext>
            </p:extLst>
          </p:nvPr>
        </p:nvGraphicFramePr>
        <p:xfrm>
          <a:off x="524962" y="2511154"/>
          <a:ext cx="8341072" cy="26296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7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624">
                  <a:extLst>
                    <a:ext uri="{9D8B030D-6E8A-4147-A177-3AD203B41FA5}">
                      <a16:colId xmlns:a16="http://schemas.microsoft.com/office/drawing/2014/main" val="3842209808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государственных гражданских служащих и работников, замещающих должности в государственных органах, не являющиеся должностями государственной гражданской службы, а также работников государственных учреждений, прошедших повышение квалификации, профессиональную переподготовку в соответствующем году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служащих и лиц, замещающих муниципальные должности, работников, замещающих должности в органах местного самоуправления, не являющиеся должностями муниципальной службы, а также работников муниципальных учреждений, прошедших повышение квалификации, профессиональную переподготовку в соответствующем году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6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семинаров, совещаний, конференций по вопросам государственной гражданской службы и муниципальной службы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6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в Единой информационной системе кадрового состава государственной гражданской службы Республики Татарстан и муниципальной службы в Республике Татарстан изменений, внесенных в связи с расширением функционала, с учетом требований, указанных в техническом задании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3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700B86-2DAC-4E16-A80B-2A4BD7B3B1A0}"/>
              </a:ext>
            </a:extLst>
          </p:cNvPr>
          <p:cNvSpPr txBox="1"/>
          <p:nvPr/>
        </p:nvSpPr>
        <p:spPr>
          <a:xfrm>
            <a:off x="468904" y="5171593"/>
            <a:ext cx="8444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E9031E-3CD4-453D-A8CA-ABA15A343E23}"/>
              </a:ext>
            </a:extLst>
          </p:cNvPr>
          <p:cNvSpPr/>
          <p:nvPr/>
        </p:nvSpPr>
        <p:spPr>
          <a:xfrm>
            <a:off x="499821" y="6065060"/>
            <a:ext cx="74485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i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ГП: Министерство юстиции Республики Татарстан</a:t>
            </a:r>
            <a:endParaRPr lang="ru-RU" altLang="ru-RU" sz="1100" b="1" i="1" dirty="0">
              <a:solidFill>
                <a:schemeClr val="accent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80E7A34-F402-4E25-BD33-8E054AE3B0D9}"/>
              </a:ext>
            </a:extLst>
          </p:cNvPr>
          <p:cNvSpPr txBox="1">
            <a:spLocks/>
          </p:cNvSpPr>
          <p:nvPr/>
        </p:nvSpPr>
        <p:spPr>
          <a:xfrm>
            <a:off x="464010" y="6326670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https://minjust.tatarstan.ru/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939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12476"/>
              </p:ext>
            </p:extLst>
          </p:nvPr>
        </p:nvGraphicFramePr>
        <p:xfrm>
          <a:off x="532598" y="1938109"/>
          <a:ext cx="8477250" cy="511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8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57 032,1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55 544,9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2601" y="847482"/>
            <a:ext cx="84772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Цели:</a:t>
            </a:r>
            <a:r>
              <a:rPr lang="en-US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реализация государственной национальной политики в Республике Татарстан, укрепление межэтнического и межконфессионального мира и согласия, гармонизация межнациональных и межконфессиональных отношений, сохранение и поддержка этнокультурного и языкового многообразия народов, проживающих в Республике Татарстан, традиционных российских духовно-нравственных ценностей, успешная социокультурная адаптация и интеграция иностранных граждан в российское сообщество, укрепление общероссийской гражданской идентичности и единства многонационального народа Российской Федерации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18.Государственная </a:t>
            </a:r>
            <a:r>
              <a:rPr lang="ru-RU" sz="1600" b="1"/>
              <a:t>программа «Реализация </a:t>
            </a:r>
            <a:r>
              <a:rPr lang="ru-RU" sz="1600" b="1" dirty="0"/>
              <a:t>государственной национальной политики в </a:t>
            </a:r>
            <a:r>
              <a:rPr lang="ru-RU" sz="1600" b="1"/>
              <a:t>Республике Татарстан»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31994"/>
              </p:ext>
            </p:extLst>
          </p:nvPr>
        </p:nvGraphicFramePr>
        <p:xfrm>
          <a:off x="532598" y="2607676"/>
          <a:ext cx="8477252" cy="30641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3112005479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1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государственной национальной политики в Республике Татарстан, укрепление межэтнического и межконфессионального мира и согласия, гармонизация межнациональных и межконфессиональных отношений, сохранение и поддержка этнокультурного и языкового многообразия народов, проживающих в Республике Татарстан, традиционных российских духовно-нравственных ценностей, успешная социокультурная адаптация и интеграция иностранных граждан в российское сообщество, укрепление общероссийской гражданской идентичности и единства многонационального народа Российской Федерации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общероссийской гражданской идентичности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жителей республики, положительно оценивающих состояние межнациональных отношений в Республике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2886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жителей республики, положительно оценивающих состояние межконфессиональных отношений в Республике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750663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отмечающих отсутствие в отношении себя дискриминации по признаку национальной, языковой или религиозной принадлежности, в общем количестве опрошенных граждан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07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не испытывающих негативного отношения к иностранным гражданам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75211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некоммерческих организаций, реализующих проекты в сфере реализации государственной национальной политики, получивших государственную поддержку за счет средств бюджета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71763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5908" y="6200892"/>
            <a:ext cx="87058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</a:t>
            </a:r>
            <a:r>
              <a:rPr lang="en-US" sz="1000" b="1" i="1" dirty="0">
                <a:solidFill>
                  <a:schemeClr val="accent1"/>
                </a:solidFill>
              </a:rPr>
              <a:t> </a:t>
            </a:r>
            <a:r>
              <a:rPr lang="ru-RU" sz="1000" b="1" i="1" dirty="0">
                <a:solidFill>
                  <a:schemeClr val="accent1"/>
                </a:solidFill>
              </a:rPr>
              <a:t>Министерство культуры Республики Татарстан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2776" y="6432382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</a:t>
            </a:r>
            <a:r>
              <a:rPr lang="en-US" sz="1000" b="1" i="1" dirty="0">
                <a:solidFill>
                  <a:schemeClr val="accent6"/>
                </a:solidFill>
              </a:rPr>
              <a:t>mincult.tatarstan.ru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6446F-EB68-4CF6-88AF-05F496DBB92F}"/>
              </a:ext>
            </a:extLst>
          </p:cNvPr>
          <p:cNvSpPr txBox="1"/>
          <p:nvPr/>
        </p:nvSpPr>
        <p:spPr>
          <a:xfrm>
            <a:off x="465908" y="5671805"/>
            <a:ext cx="8543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7493678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72801"/>
              </p:ext>
            </p:extLst>
          </p:nvPr>
        </p:nvGraphicFramePr>
        <p:xfrm>
          <a:off x="499225" y="1366277"/>
          <a:ext cx="8484934" cy="524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7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 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99 297,7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98 457,8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5675" y="1032880"/>
            <a:ext cx="84772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altLang="ru-RU" sz="11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altLang="ru-RU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ea typeface="Times New Roman" panose="02020603050405020304" pitchFamily="18" charset="0"/>
              </a:rPr>
              <a:t>сохранение и укрепление национальной идентичности татарского народа в Республике Татарстан и за ее пределами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19. Государственная программа Республики </a:t>
            </a:r>
            <a:r>
              <a:rPr lang="ru-RU" sz="1600" b="1"/>
              <a:t>Татарстан «Сохранение </a:t>
            </a:r>
            <a:r>
              <a:rPr lang="ru-RU" sz="1600" b="1" dirty="0"/>
              <a:t>национальной идентичности </a:t>
            </a:r>
            <a:r>
              <a:rPr lang="ru-RU" sz="1600" b="1"/>
              <a:t>татарского народа»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10178"/>
              </p:ext>
            </p:extLst>
          </p:nvPr>
        </p:nvGraphicFramePr>
        <p:xfrm>
          <a:off x="506908" y="1967050"/>
          <a:ext cx="8477251" cy="28292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1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581">
                  <a:extLst>
                    <a:ext uri="{9D8B030D-6E8A-4147-A177-3AD203B41FA5}">
                      <a16:colId xmlns:a16="http://schemas.microsoft.com/office/drawing/2014/main" val="4035215320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89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и укрепление национальной идентичности татарского народа в Республике Татарстан и за ее пределами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89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регионов, принявших участие в мероприятиях программы, от общего количества регионов Российской Федерации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189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изученных и популяризированных объектов материального культурного наследия и объектов нематериального этнокультурного достояния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752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752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397716"/>
                  </a:ext>
                </a:extLst>
              </a:tr>
              <a:tr h="336189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обработанных и сданных в музейные фонды археологических артефактов (по истории и культуре татар, проживающих за пределами Республики Татарстан)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124537"/>
                  </a:ext>
                </a:extLst>
              </a:tr>
              <a:tr h="336189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разработанных учебно-методических комплексов, учебных программ и пособий по изучению родного (татарского) языка и культуры татар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189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исследованных регионов с сохраненными населенными пунктами компактного проживания татар в Российской Федерации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мероприятий, направленных на повышение интеллектуального потенциала, от общего количества мероприятий программы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мероприятий в формате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медиапроектов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общего количества мероприятий программы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2928" y="6141462"/>
            <a:ext cx="87058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</a:t>
            </a:r>
            <a:r>
              <a:rPr lang="en-US" sz="1000" b="1" i="1" dirty="0">
                <a:solidFill>
                  <a:schemeClr val="accent1"/>
                </a:solidFill>
              </a:rPr>
              <a:t> </a:t>
            </a:r>
            <a:r>
              <a:rPr lang="ru-RU" sz="1000" b="1" i="1" dirty="0">
                <a:solidFill>
                  <a:schemeClr val="accent1"/>
                </a:solidFill>
              </a:rPr>
              <a:t>Министерство культуры Республики Татарстан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2927" y="6387680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</a:t>
            </a:r>
            <a:r>
              <a:rPr lang="en-US" sz="1000" b="1" i="1" dirty="0">
                <a:solidFill>
                  <a:schemeClr val="accent6"/>
                </a:solidFill>
              </a:rPr>
              <a:t>mincult.tatarstan.ru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F11B3-F76F-465F-86FF-D048BA49EB1B}"/>
              </a:ext>
            </a:extLst>
          </p:cNvPr>
          <p:cNvSpPr txBox="1"/>
          <p:nvPr/>
        </p:nvSpPr>
        <p:spPr>
          <a:xfrm>
            <a:off x="413658" y="4826334"/>
            <a:ext cx="8562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437186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52851"/>
              </p:ext>
            </p:extLst>
          </p:nvPr>
        </p:nvGraphicFramePr>
        <p:xfrm>
          <a:off x="554763" y="1429771"/>
          <a:ext cx="8477250" cy="50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8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180 066,4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179 983,1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92442" y="921939"/>
            <a:ext cx="85395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alt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altLang="ru-RU" sz="1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условий для сохранения, изучения и развития татарского, русского и других языков в Республике Татарстан, а также татарского языка за пределами Республики Татарстан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41786"/>
            <a:ext cx="794385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20. Государственная </a:t>
            </a:r>
            <a:r>
              <a:rPr lang="ru-RU" sz="1600" b="1"/>
              <a:t>программа «Сохранение</a:t>
            </a:r>
            <a:r>
              <a:rPr lang="ru-RU" sz="1600" b="1" dirty="0"/>
              <a:t>, изучение и развитие государственных языков Республики Татарстан и других языков в </a:t>
            </a:r>
            <a:r>
              <a:rPr lang="ru-RU" sz="1600" b="1"/>
              <a:t>Республике Татарстан»</a:t>
            </a:r>
            <a:endParaRPr lang="ru-RU" sz="1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64753"/>
              </p:ext>
            </p:extLst>
          </p:nvPr>
        </p:nvGraphicFramePr>
        <p:xfrm>
          <a:off x="554766" y="1981203"/>
          <a:ext cx="8477249" cy="38096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2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2633455314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2" marR="3482" marT="348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" marR="3482" marT="348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2" marR="3482" marT="348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82" marR="3482" marT="348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сохранения, изучения и развития татарского, русского и других языков в Республике Татарстан, а также татарского языка за пределами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делопроизводства на государственных языках Республики Татарстан в сфере государственного и муниципального управления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средств внешней и внутренней визуальной информации, оформленной на государственных языках Республики Татарстан, в общем количестве информации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5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разработанных нормативных словарей, нормативных правовых актов, методических рекомендаций, стандартов транслитерации татарских текстов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84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продукции, имеющей этикетки, ярлыки, инструкции на государственных языках Республики Татарстан, в общем объеме продукции, выпускаемой в Республике Татарстан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99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детей, охваченных мероприятиями, проведенными в целях приобщения подрастающего поколения республики к ценностям национальных культур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97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педагогических кадров, ежегодно проходящих курсы повышения квалификации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вновь открываемых образовательно-культурных татарских центров - филиалов Института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Каюма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Насыри</a:t>
                      </a: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средствах массовой информации о ходе реализации и выполнения государственной программы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оцифрованных документов печатного (письменного) наследия русского и татарского народов, хранящихся в архивах, научных центрах, библиотеках республики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листов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библиотек за пределами Республики Татарстан и Российской Федерации, обеспеченных национальной и краеведческой литературой, журналами и газетами, аудио- и видеоматериалами на татарском и русском языках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4142" y="6198782"/>
            <a:ext cx="8734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государственной программы:</a:t>
            </a:r>
            <a:r>
              <a:rPr lang="en-US" sz="1000" b="1" i="1" dirty="0">
                <a:solidFill>
                  <a:schemeClr val="accent1"/>
                </a:solidFill>
              </a:rPr>
              <a:t> </a:t>
            </a:r>
            <a:r>
              <a:rPr lang="ru-RU" sz="1000" b="1" i="1" dirty="0">
                <a:solidFill>
                  <a:schemeClr val="accent1"/>
                </a:solidFill>
              </a:rPr>
              <a:t>Министерство образования и науки </a:t>
            </a:r>
            <a:br>
              <a:rPr lang="en-US" sz="1000" b="1" i="1" dirty="0">
                <a:solidFill>
                  <a:schemeClr val="accent1"/>
                </a:solidFill>
              </a:rPr>
            </a:br>
            <a:r>
              <a:rPr lang="ru-RU" sz="1000" b="1" i="1" dirty="0">
                <a:solidFill>
                  <a:schemeClr val="accent1"/>
                </a:solidFill>
              </a:rPr>
              <a:t>Республики Татарстан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1148" y="6468604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</a:t>
            </a:r>
            <a:r>
              <a:rPr lang="en-US" sz="1000" b="1" i="1" dirty="0">
                <a:solidFill>
                  <a:schemeClr val="accent6"/>
                </a:solidFill>
              </a:rPr>
              <a:t>mon.tatarstan.ru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87727-BC1A-4E5E-9A50-BBDC7B139358}"/>
              </a:ext>
            </a:extLst>
          </p:cNvPr>
          <p:cNvSpPr txBox="1"/>
          <p:nvPr/>
        </p:nvSpPr>
        <p:spPr>
          <a:xfrm>
            <a:off x="481148" y="5802985"/>
            <a:ext cx="8550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789644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46003"/>
              </p:ext>
            </p:extLst>
          </p:nvPr>
        </p:nvGraphicFramePr>
        <p:xfrm>
          <a:off x="502887" y="2171230"/>
          <a:ext cx="8491986" cy="503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3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0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102 758,3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92 168,7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9795" y="847791"/>
            <a:ext cx="84550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Цель: </a:t>
            </a:r>
          </a:p>
          <a:p>
            <a:pPr algn="just"/>
            <a:r>
              <a:rPr lang="ru-RU" sz="1000" b="1" i="0" u="none" strike="noStrike" baseline="0" dirty="0">
                <a:latin typeface="Arial" panose="020B0604020202020204" pitchFamily="34" charset="0"/>
              </a:rPr>
              <a:t>с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оздание в Республике Татарстан условий для приоритетного использования автотранспортными средствами КПГ и СПГ в качестве газомоторного топлива;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производственной и сбытовой инфраструктуры КПГ и СПГ;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обеспечение синхронизированного развития парка газомоторной техники, мощностей по производству газомоторного топлива, газозаправочной инфраструктуры, сервисной сети и системы послепродажного обслуживания газомоторного транспорта;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обеспечение устойчивого снижения уровня негативного воздействия автомобильного транспорта на окружающую среду и здоровье населения.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8593" y="195242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21. Государственная программа Республики </a:t>
            </a:r>
            <a:r>
              <a:rPr lang="ru-RU" sz="1600" b="1"/>
              <a:t>Татарстан «Развитие </a:t>
            </a:r>
            <a:r>
              <a:rPr lang="ru-RU" sz="1600" b="1" dirty="0"/>
              <a:t>рынка газомоторного топлива в </a:t>
            </a:r>
            <a:r>
              <a:rPr lang="ru-RU" sz="1600" b="1"/>
              <a:t>Республике Татарстан»</a:t>
            </a:r>
            <a:endParaRPr lang="ru-RU" sz="1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3208"/>
              </p:ext>
            </p:extLst>
          </p:nvPr>
        </p:nvGraphicFramePr>
        <p:xfrm>
          <a:off x="516064" y="2709812"/>
          <a:ext cx="8477250" cy="28191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8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4224328247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14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приоритетного использования автотранспортными средствами компримированного природного газа в качестве газомоторного топлива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dirty="0"/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dirty="0"/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приобретенных организациями в Республике Татарстан автотранспортных средств, работающих на КПГ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450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450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199465"/>
                  </a:ext>
                </a:extLst>
              </a:tr>
              <a:tr h="66521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переоборудованных автотранспортных средств на использование газомоторного топлива физических лиц, юридических лиц (в том числе находящихся в муниципальной и государственной собственности), индивидуальных предпринимателей, в рамках переоборудования, осуществляемого с применением механизмов субсидирования части затрат пунктов переоборудования и технического обслуживания, имеющих заключенное партнерское соглашение с ООО "Газпром газомоторное топливо" и принимающих участие в реализации программ стимулирования развития рынка газомоторного топлива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544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544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509707"/>
                  </a:ext>
                </a:extLst>
              </a:tr>
              <a:tr h="148416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переоборудованных автотранспортных средств, находящихся в муниципальной и государственной собственности, на использование газомоторного топлива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300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300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474186"/>
                  </a:ext>
                </a:extLst>
              </a:tr>
              <a:tr h="182269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выбросов автотранспортными средствами вредных (загрязняющих) веществ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тонн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2,5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2,5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реализации КПГ с учетом эксплуатируемых АГНКС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куб. метров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75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75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28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подготовки и переподготовки водителей и ответственных лиц государственных и муниципальных учреждений в области использования газомоторного топлива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300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300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59EBD7-916A-482A-A104-38F8EB332F26}"/>
              </a:ext>
            </a:extLst>
          </p:cNvPr>
          <p:cNvSpPr txBox="1"/>
          <p:nvPr/>
        </p:nvSpPr>
        <p:spPr>
          <a:xfrm>
            <a:off x="412098" y="5563659"/>
            <a:ext cx="8581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3561887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48593" y="195242"/>
            <a:ext cx="7943850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Государственная программа Республики </a:t>
            </a:r>
            <a:r>
              <a:rPr lang="ru-RU" sz="1600" b="1"/>
              <a:t>Татарстан «Развитие </a:t>
            </a:r>
            <a:r>
              <a:rPr lang="ru-RU" sz="1600" b="1" dirty="0"/>
              <a:t>рынка газомоторного топлива в </a:t>
            </a:r>
            <a:r>
              <a:rPr lang="ru-RU" sz="1600" b="1"/>
              <a:t>Республике Татарстан» </a:t>
            </a:r>
            <a:r>
              <a:rPr lang="ru-RU" sz="1600" b="1" dirty="0"/>
              <a:t>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48127"/>
              </p:ext>
            </p:extLst>
          </p:nvPr>
        </p:nvGraphicFramePr>
        <p:xfrm>
          <a:off x="574051" y="1014180"/>
          <a:ext cx="8477250" cy="37329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8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4224328247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6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приоритетного использования техникой сжиженного природного газа в качестве газомоторного топлива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dirty="0"/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dirty="0"/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6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приобретенной грузовой техники, работающей на СПГ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2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2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199465"/>
                  </a:ext>
                </a:extLst>
              </a:tr>
              <a:tr h="22686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переоборудованной для работы на СПГ грузовой техники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5097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ремоторизированной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переоборудованной для работы на СПГ грузовой, сельскохозяйственной, дорожно-строительной техники в рамках пилотного проекта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47418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переоборудованной для работы на СПГ сельскохозяйственной техники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выбросов автотранспортными средствами вредных (загрязняющих) веществ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тонн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0,5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0,5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потребления СПГ (нарастающим итогом)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тонн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12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12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998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построенных и введенных в эксплуатацию АГНКС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dirty="0"/>
                        <a:t>1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998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построенных и введенных в эксплуатацию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КриоАЗС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2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55603"/>
                  </a:ext>
                </a:extLst>
              </a:tr>
              <a:tr h="206998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построенных и введенных в эксплуатацию заводов по производству СПГ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922852"/>
                  </a:ext>
                </a:extLst>
              </a:tr>
              <a:tr h="206998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построенных бункеровок для судов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0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502797"/>
                  </a:ext>
                </a:extLst>
              </a:tr>
              <a:tr h="206998">
                <a:tc gridSpan="2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Популяризация и пропаганда использования в Республике Татарстан газомоторного транспорта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dirty="0"/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07688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пресс-конференций и брифингов по популяризации и пропаганде использования газомоторного транспорта на территории Республики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4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4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89376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конференций по использованию газомоторного топлива в рамках информационной поддержки и пропаганды использования автотранспортными средствами КПГ и СПГ в качестве газомоторного топлива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1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dirty="0"/>
                        <a:t>1</a:t>
                      </a:r>
                    </a:p>
                  </a:txBody>
                  <a:tcPr marL="6885" marR="6885" marT="68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7085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3033" y="6285941"/>
            <a:ext cx="83551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промышленности и торговли Республики Татарстан</a:t>
            </a:r>
            <a:endParaRPr lang="ru-RU" sz="1000" b="1" i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033" y="6457890"/>
            <a:ext cx="8455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https://mpt.tatarstan.ru/</a:t>
            </a:r>
            <a:endParaRPr lang="ru-RU" sz="1000" b="1" i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48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3138"/>
              </p:ext>
            </p:extLst>
          </p:nvPr>
        </p:nvGraphicFramePr>
        <p:xfrm>
          <a:off x="628648" y="1276985"/>
          <a:ext cx="8342632" cy="5478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6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02" marR="5870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02" marR="5870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02" marR="5870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1 203 973,7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1 184 109,0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57237"/>
              </p:ext>
            </p:extLst>
          </p:nvPr>
        </p:nvGraphicFramePr>
        <p:xfrm>
          <a:off x="628651" y="1919590"/>
          <a:ext cx="8342631" cy="41346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3525955909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  <a:b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  <a:b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73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государственного управления в сфере юстиции в пределах полномочий Республики Татарстан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01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проектов законов Республики Татарстан, предусмотренных планом законопроектной деятельности Кабинета Министров Республики Татарстан на соответствующий год, внесенных в Кабинет Министров Республики Татарстан в установленный срок, в общем числе проектов законов Республики Татарстан, предусмотренных планом законопроектной деятельности Кабинета Министров Республики Татарстан на соответствующий год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нормативных правовых актов республиканских органов исполнительной власти, государственная регистрация которых осуществлена в установленный срок, от общего числа нормативных правовых актов, представленных на государственную регистрацию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89959"/>
                  </a:ext>
                </a:extLst>
              </a:tr>
              <a:tr h="104127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финансовых средств, предоставленных бюджетам муниципальных районов в соответствии с распределением субвенций бюджетам муниципальных районов на реализацию государственных полномочий по сбору информации от поселений, входящих в муниципальный район, необходимой для ведения регистра муниципальных нормативных правовых актов Республики Татарстан, утвержденных Законом Республики Татарстан о бюджете Республики Татарстан на очередной финансовый год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38146"/>
                  </a:ext>
                </a:extLst>
              </a:tr>
              <a:tr h="69075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разработанных проектов нормативных правовых актов и прошедших правовую и антикоррупционную экспертизу проектов нормативных правовых актов в сфере организации местного самоуправления от количества поступивших обращений органов местного самоуправления и поручений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участия сотрудников Министерства юстиции Республики</a:t>
                      </a:r>
                    </a:p>
                    <a:p>
                      <a:pPr algn="just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Татарстан в мероприятиях по обучению должностных лиц, специалистов юридических служб и иных специалистов органов местного самоуправления, процентов от количества поступивших обращений органов местного самоуправления и поручений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595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0753" y="694799"/>
            <a:ext cx="86952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b="1" dirty="0">
                <a:ea typeface="Calibri" panose="020F0502020204030204" pitchFamily="34" charset="0"/>
              </a:rPr>
              <a:t>Цели:</a:t>
            </a:r>
            <a:r>
              <a:rPr lang="ru-RU" altLang="ru-RU" sz="1000" dirty="0">
                <a:ea typeface="Calibri" panose="020F0502020204030204" pitchFamily="34" charset="0"/>
              </a:rPr>
              <a:t> </a:t>
            </a:r>
            <a:endParaRPr lang="ru-RU" sz="10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ru-RU" sz="1000" dirty="0"/>
              <a:t>п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овышение эффективности государственного управления в сфере юстиции в пределах полномочий Республики Татарстан;</a:t>
            </a:r>
          </a:p>
          <a:p>
            <a:pPr algn="just"/>
            <a:r>
              <a:rPr lang="ru-RU" sz="1000" dirty="0"/>
              <a:t>р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азвитие и укрепление института мировой юстиции в Республике Татарстан.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116" y="131307"/>
            <a:ext cx="794385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22. Государственная  программа</a:t>
            </a:r>
            <a:endParaRPr lang="ru-RU" altLang="ru-RU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«Развитие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юстиции в 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Республике Татарстан»</a:t>
            </a:r>
            <a:endParaRPr lang="ru-RU" altLang="ru-RU" sz="1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59F7E-53F0-4CBA-8402-9D8F98AB13B0}"/>
              </a:ext>
            </a:extLst>
          </p:cNvPr>
          <p:cNvSpPr txBox="1"/>
          <p:nvPr/>
        </p:nvSpPr>
        <p:spPr>
          <a:xfrm>
            <a:off x="579116" y="6117034"/>
            <a:ext cx="8342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4202085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99749"/>
              </p:ext>
            </p:extLst>
          </p:nvPr>
        </p:nvGraphicFramePr>
        <p:xfrm>
          <a:off x="478407" y="955252"/>
          <a:ext cx="8342631" cy="4520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3525955909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  <a:b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  <a:b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39999" marR="39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внесенных в срок изменений в Реестр административно-территориальных единиц и населенных пунктов в Республике Татарстан от общего количества поступивших законов Республики Татарстан, постановлений Государственного Совета Республики Татарстан, принятых в соответствии с Законом Республики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Татарстан "Об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административно-территориальном устройстве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Республики Татарстан",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правовых актов федеральных органов государственной власти, принятых в соответствии с законодательством Российской Федерации о наименованиях географических объектов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5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рассмотренных в срок уведомлений о проведении публичных мероприятий на территории нескольких муниципальных районов, городских округов от общего количества поступивших уведомлений о проведении публичных мероприятий на территории нескольких муниципальных районов, городских округов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89959"/>
                  </a:ext>
                </a:extLst>
              </a:tr>
              <a:tr h="51549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заседаний Межведомственного координационного комитета по правовым вопросам, обеспеченных организационно-технической и информационно-аналитической поддержкой, от общего количества проведенных заседаний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38146"/>
                  </a:ext>
                </a:extLst>
              </a:tr>
              <a:tr h="164973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 укрепление института мировой юстиции в Республике Татарстан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судебных участков мировых судей, обеспеченных настройкой обновлений специального программного обеспечения, его технической поддержкой и обучением пользователей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38208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судебных участков мировых судей, на которых обеспечено функционирование программно-технических средств и локальных сетей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329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судебных участков мировых судей, обеспеченных компьютерной, организационной техникой по установленным нормам, процентов от плана закупок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87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судебных участков мировых судей, обеспеченных материально-техническими средствами и материальными запасами по установленным нормам, процентов от плана закупок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06851"/>
                  </a:ext>
                </a:extLst>
              </a:tr>
              <a:tr h="33559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мировых судей, прошедших переподготовку, от количества вновь назначенных мировых судей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2794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0588" y="160543"/>
            <a:ext cx="7943850" cy="5788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Государственная  программа</a:t>
            </a:r>
            <a:endParaRPr lang="ru-RU" altLang="ru-RU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«Развитие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юстиции в </a:t>
            </a:r>
            <a:r>
              <a:rPr lang="ru-RU" altLang="ru-RU" sz="14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Республике Татарстан»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(продолжение)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220" y="5891642"/>
            <a:ext cx="81778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юстиции Республики Татарстан</a:t>
            </a:r>
            <a:endParaRPr lang="ru-RU" sz="1000" b="1" i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405" y="6137860"/>
            <a:ext cx="823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</a:t>
            </a:r>
            <a:r>
              <a:rPr lang="en-US" sz="1000" b="1" i="1" dirty="0">
                <a:solidFill>
                  <a:schemeClr val="accent6"/>
                </a:solidFill>
              </a:rPr>
              <a:t>minjust.tatarstan.ru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96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383"/>
              </p:ext>
            </p:extLst>
          </p:nvPr>
        </p:nvGraphicFramePr>
        <p:xfrm>
          <a:off x="498730" y="1429860"/>
          <a:ext cx="8305165" cy="5084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1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Объемы финансирования государственной программы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(тыс. рублей)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6" marR="582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76" marR="582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76" marR="582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9 339,5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9 339,5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84945"/>
              </p:ext>
            </p:extLst>
          </p:nvPr>
        </p:nvGraphicFramePr>
        <p:xfrm>
          <a:off x="507387" y="2054031"/>
          <a:ext cx="8327405" cy="1262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3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239175887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3998102960"/>
                    </a:ext>
                  </a:extLst>
                </a:gridCol>
                <a:gridCol w="870068">
                  <a:extLst>
                    <a:ext uri="{9D8B030D-6E8A-4147-A177-3AD203B41FA5}">
                      <a16:colId xmlns:a16="http://schemas.microsoft.com/office/drawing/2014/main" val="625242273"/>
                    </a:ext>
                  </a:extLst>
                </a:gridCol>
              </a:tblGrid>
              <a:tr h="353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эффективной системы управления энергосбережением и повышение энергетической эффективности в Республике Татарстан при неуклонном повышении качества жизни, конкурентоспособности выпускаемой продукции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Энергоемкость валового регионального продукта Республики Татарстан для сопоставимых условий (в ценах 2007 года)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т.у.т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./млн рублей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21,04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21,04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6490" y="844315"/>
            <a:ext cx="83274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39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000" b="1" dirty="0">
                <a:ea typeface="Times New Roman" panose="02020603050405020304" pitchFamily="18" charset="0"/>
              </a:rPr>
              <a:t>Цель:</a:t>
            </a:r>
          </a:p>
          <a:p>
            <a:pPr indent="0"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формирование эффективной системы управления энергосбережением и повышение энергетической эффективности в Республике Татарстан при неуклонном повышении качества жизни, конкурентоспособности выпускаемой продукции</a:t>
            </a:r>
          </a:p>
          <a:p>
            <a:pPr indent="0" algn="just"/>
            <a:endParaRPr lang="ru-RU" alt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775" y="126267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23. Государственная программа </a:t>
            </a:r>
            <a:b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b="1">
                <a:solidFill>
                  <a:prstClr val="black"/>
                </a:solidFill>
              </a:rPr>
              <a:t>Энергоресурсоэффективность </a:t>
            </a:r>
            <a:r>
              <a:rPr lang="ru-RU" sz="1600" b="1" dirty="0">
                <a:solidFill>
                  <a:prstClr val="black"/>
                </a:solidFill>
              </a:rPr>
              <a:t>в </a:t>
            </a:r>
            <a:r>
              <a:rPr lang="ru-RU" sz="1600" b="1">
                <a:solidFill>
                  <a:prstClr val="black"/>
                </a:solidFill>
              </a:rPr>
              <a:t>Республике Татарстан</a:t>
            </a:r>
            <a: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endParaRPr lang="ru-RU" alt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18E775-FBA1-4F47-A427-97492858D74E}"/>
              </a:ext>
            </a:extLst>
          </p:cNvPr>
          <p:cNvSpPr/>
          <p:nvPr/>
        </p:nvSpPr>
        <p:spPr>
          <a:xfrm>
            <a:off x="487999" y="5848105"/>
            <a:ext cx="8103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промышленности и торговли Республики Татарстан</a:t>
            </a:r>
            <a:endParaRPr lang="ru-RU" sz="1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BA45B8-25A8-4B05-A460-8B761F4DC7AC}"/>
              </a:ext>
            </a:extLst>
          </p:cNvPr>
          <p:cNvSpPr/>
          <p:nvPr/>
        </p:nvSpPr>
        <p:spPr>
          <a:xfrm>
            <a:off x="479425" y="6129988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http://mpt.tatarstan.ru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1FD9C-CC8B-4639-8A56-52E9B3AB9977}"/>
              </a:ext>
            </a:extLst>
          </p:cNvPr>
          <p:cNvSpPr txBox="1"/>
          <p:nvPr/>
        </p:nvSpPr>
        <p:spPr>
          <a:xfrm>
            <a:off x="441654" y="3316284"/>
            <a:ext cx="8327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4324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27944" y="153139"/>
            <a:ext cx="8088112" cy="5747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Основные направления налоговой политики Республики Татарстан в 2024 году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944" y="862120"/>
            <a:ext cx="8296275" cy="555536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0" rIns="72000" bIns="0">
            <a:spAutoFit/>
          </a:bodyPr>
          <a:lstStyle/>
          <a:p>
            <a:pPr algn="just"/>
            <a:r>
              <a:rPr lang="ru-RU" sz="950" dirty="0">
                <a:solidFill>
                  <a:schemeClr val="tx1"/>
                </a:solidFill>
              </a:rPr>
              <a:t>        Основные направления налоговой политики Республики Татарстан в 2024 году реализовывались на основании налоговой политики Российской Федерации и послания Раиса Республики Татарстан Государственному Совету Республики Татарстан.</a:t>
            </a:r>
          </a:p>
          <a:p>
            <a:pPr algn="just"/>
            <a:r>
              <a:rPr lang="ru-RU" sz="950" dirty="0">
                <a:solidFill>
                  <a:schemeClr val="tx1"/>
                </a:solidFill>
              </a:rPr>
              <a:t>          Приоритетными направлениями налоговой политики Республики Татарстан являлись: обеспечение доходной части бюджета финансовыми ресурсами для достижения национальных целей развития; стимулирование экономической и инвестиционной активности; обеспечение благоприятного инвестиционного климата; развитие инфраструктуры для поддержки инвестиционной и предпринимательской деятельности субъектов малого и среднего бизнеса, что в конечном итоге способствовало наращиванию налогового потенциала региона</a:t>
            </a:r>
            <a:r>
              <a:rPr lang="ru-RU" sz="950" dirty="0">
                <a:solidFill>
                  <a:srgbClr val="FF0000"/>
                </a:solidFill>
              </a:rPr>
              <a:t>. </a:t>
            </a:r>
            <a:r>
              <a:rPr lang="ru-RU" sz="950" dirty="0">
                <a:solidFill>
                  <a:schemeClr val="tx1"/>
                </a:solidFill>
              </a:rPr>
              <a:t>В этих целях, налоговое законодательство Республики Татарстан в 2024 году было направлено на стимулирование перспективных направлений развития экономики. Для повышения конкурентоспособности экономики региона, обеспечения дальнейшего роста налоговых доходов консолидированного бюджета Республики Татарстан, устойчивости и сбалансированности бюджетной системы  Республики Татарстан продолжена работа по дальнейшему совершенствованию налогового законодательства Республики Татарстан.</a:t>
            </a:r>
          </a:p>
          <a:p>
            <a:pPr algn="just"/>
            <a:r>
              <a:rPr lang="ru-RU" sz="950" dirty="0">
                <a:solidFill>
                  <a:schemeClr val="tx1"/>
                </a:solidFill>
              </a:rPr>
              <a:t>           Для привлечения инвестиций в экономику республики действовали пониженные ставки по налогу на прибыль и налогу на имущество для организаций-резидентов особых экономических зон, созданных на территории Елабужского, Верхнеуслонского и Лаишевского муниципальных районов Республики Татарстан, для резидентов территорий опережающего развития, для организаций-участников специальных инвестиционных контрактов, субъектов инвестиционной деятельности. Сохранили свое действие налоговые льготы, установленные законодательством Республики Татарстан, в отношении субъектов малого предпринимательства, осуществляющих деятельность в сфере IT-технологий.</a:t>
            </a:r>
          </a:p>
          <a:p>
            <a:pPr algn="just"/>
            <a:r>
              <a:rPr lang="ru-RU" sz="950" dirty="0">
                <a:solidFill>
                  <a:srgbClr val="FF0000"/>
                </a:solidFill>
              </a:rPr>
              <a:t>         </a:t>
            </a:r>
            <a:r>
              <a:rPr lang="ru-RU" sz="950" dirty="0">
                <a:solidFill>
                  <a:schemeClr val="tx1"/>
                </a:solidFill>
              </a:rPr>
              <a:t>Социальная направленность налоговой политики выражалась в предоставлении льгот по уплате налога на имущество в отношении жилищного фонда, метрополитенов и предприятий городского электрического транспорта, объектов социально-культурной сферы, а также садоводческих, огороднических и дачных некоммерческих объединений граждан. </a:t>
            </a:r>
          </a:p>
          <a:p>
            <a:pPr algn="just"/>
            <a:r>
              <a:rPr lang="ru-RU" sz="950" dirty="0">
                <a:solidFill>
                  <a:schemeClr val="tx1"/>
                </a:solidFill>
              </a:rPr>
              <a:t>         Для поддержки развития предпринимательства в Республике Татарстан, в 2024 году для субъектов малого предпринимательства, применяющих упрощенную систему налогообложения действовали пониженные ставки в размере 5 процентов по объекту налогообложения «доходы, уменьшенные на величину расходов» для налогоплательщиков, осуществляющих деятельность в IT-сфере на территории </a:t>
            </a:r>
            <a:r>
              <a:rPr lang="ru-RU" sz="950" dirty="0" err="1">
                <a:solidFill>
                  <a:schemeClr val="tx1"/>
                </a:solidFill>
              </a:rPr>
              <a:t>г.Иннополис</a:t>
            </a:r>
            <a:r>
              <a:rPr lang="ru-RU" sz="950" dirty="0">
                <a:solidFill>
                  <a:schemeClr val="tx1"/>
                </a:solidFill>
              </a:rPr>
              <a:t>, а также для налогоплательщиков - резидентов технопарка в сфере высоких технологий. По объекту налогообложения «доходы» для вышеуказанных категорий налогоплательщиков – в размере 1 процент.</a:t>
            </a:r>
          </a:p>
          <a:p>
            <a:pPr indent="265113" algn="just"/>
            <a:r>
              <a:rPr lang="ru-RU" sz="950" dirty="0">
                <a:solidFill>
                  <a:schemeClr val="tx1"/>
                </a:solidFill>
              </a:rPr>
              <a:t>В 2024 году установлена налоговая льгота по налогу на прибыль, подлежащему зачислению в бюджет Республики Татарстан,  для организаций – участников специальных инвестиционных контрактов, реализующих на территории Республики Татарстан инвестиционные проекты по производству стальных бесшовных труб с объемом капитальных вложений не менее 50 млрд. рублей. Для установления льготы по налогу на имущество для таких организаций в размере 4,55 процента от исчисленной суммы налога были внесены изменения в Закон Республики Татарстан «О налоге на имущество организаций».</a:t>
            </a:r>
          </a:p>
          <a:p>
            <a:pPr indent="265113" algn="just"/>
            <a:r>
              <a:rPr lang="ru-RU" sz="950" dirty="0">
                <a:solidFill>
                  <a:schemeClr val="tx1"/>
                </a:solidFill>
              </a:rPr>
              <a:t>До 1 января 2026 года продлено действие налоговых преференций по налогу на имущество организаций в отношении объектов социально-культурной сферы, используемых организациями для нужд здравоохранения, физической культуры, и садоводческих и огороднических товариществ. Также пролонгированы пониженные налоговые ставки по упрощенной системе налогообложения по объекту налогообложения «доходы, уменьшенные на величину расходов» в размере 5% (общеустановленная ставка – 15%) для налогоплательщиков, осуществляющих деятельность в обрабатывающем производстве, производстве и распределении электроэнергии, газа и воды. </a:t>
            </a:r>
          </a:p>
          <a:p>
            <a:pPr indent="265113" algn="just"/>
            <a:r>
              <a:rPr lang="ru-RU" sz="950" dirty="0">
                <a:solidFill>
                  <a:schemeClr val="tx1"/>
                </a:solidFill>
              </a:rPr>
              <a:t>С 1 января 2025 года расширен перечень объектов недвижимости, в отношении которых налоговая база определяется как кадастровая стоимость. В него включены административно-деловые центры и торговые комплексы, общая площадь которых превышает 1 000 квадратных метров. На переходный период 2025 – 2027 годов установлена налоговая льгота в виде уплаты 60 процентов исчисленной суммы налога, что соответствует налоговой ставке в размере 1,2 процента при общеустановленной 2 процента.</a:t>
            </a:r>
          </a:p>
        </p:txBody>
      </p:sp>
    </p:spTree>
    <p:extLst>
      <p:ext uri="{BB962C8B-B14F-4D97-AF65-F5344CB8AC3E}">
        <p14:creationId xmlns:p14="http://schemas.microsoft.com/office/powerpoint/2010/main" val="19073307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09139"/>
              </p:ext>
            </p:extLst>
          </p:nvPr>
        </p:nvGraphicFramePr>
        <p:xfrm>
          <a:off x="556363" y="1555007"/>
          <a:ext cx="8305165" cy="5084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1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Объемы финансирования государственной программы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(тыс. рублей)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6" marR="582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76" marR="582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276" marR="582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341 104,7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324 710,8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54902"/>
              </p:ext>
            </p:extLst>
          </p:nvPr>
        </p:nvGraphicFramePr>
        <p:xfrm>
          <a:off x="568957" y="2154318"/>
          <a:ext cx="8327405" cy="13888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6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1125979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туризма, а также культурно-исторического, природного потенциала, потенциала событийного туризма республики и развития индустрии гостеприимства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5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Объем туристского потока в Республику Татарстан</a:t>
                      </a:r>
                    </a:p>
                  </a:txBody>
                  <a:tcPr marL="68400" marR="684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9"/>
                        </a:lnSpc>
                      </a:pPr>
                      <a:r>
                        <a:rPr lang="ru-RU" sz="95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тыс. человек </a:t>
                      </a:r>
                    </a:p>
                  </a:txBody>
                  <a:tcPr marL="68400" marR="684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4 275,3</a:t>
                      </a:r>
                    </a:p>
                  </a:txBody>
                  <a:tcPr marL="57600" marR="576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4 298,9</a:t>
                      </a:r>
                    </a:p>
                  </a:txBody>
                  <a:tcPr marL="57600" marR="576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567" y="960010"/>
            <a:ext cx="832740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39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000" b="1" dirty="0">
                <a:ea typeface="Times New Roman" panose="02020603050405020304" pitchFamily="18" charset="0"/>
              </a:rPr>
              <a:t>Цель: 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туризма, а также культурно-исторического, природного потенциала, потенциала событийного туризма республики и развития индустрии гостеприимства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775" y="126267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24. Государственная программа </a:t>
            </a:r>
            <a:b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«Развитие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сферы туризма и гостеприимства в </a:t>
            </a:r>
            <a: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Республике Татарстан» </a:t>
            </a:r>
            <a:endParaRPr lang="ru-RU" alt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3197" y="5755234"/>
            <a:ext cx="8734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</a:t>
            </a:r>
            <a:r>
              <a:rPr lang="en-US" sz="1000" b="1" i="1" dirty="0">
                <a:solidFill>
                  <a:schemeClr val="accent1"/>
                </a:solidFill>
              </a:rPr>
              <a:t> </a:t>
            </a:r>
            <a:r>
              <a:rPr lang="ru-RU" sz="1000" b="1" i="1" dirty="0">
                <a:solidFill>
                  <a:schemeClr val="accent1"/>
                </a:solidFill>
              </a:rPr>
              <a:t>Государственный комитет Республики Татарстан по туризму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0001" y="6016842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http://tourism.tatarstan.ru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B4033-8005-4233-BED2-419BE078566C}"/>
              </a:ext>
            </a:extLst>
          </p:cNvPr>
          <p:cNvSpPr txBox="1"/>
          <p:nvPr/>
        </p:nvSpPr>
        <p:spPr>
          <a:xfrm>
            <a:off x="530001" y="3579994"/>
            <a:ext cx="8346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6602342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51373"/>
              </p:ext>
            </p:extLst>
          </p:nvPr>
        </p:nvGraphicFramePr>
        <p:xfrm>
          <a:off x="526047" y="1440419"/>
          <a:ext cx="8447406" cy="487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1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57" marR="586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57" marR="586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57" marR="586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8 690,1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75594"/>
              </p:ext>
            </p:extLst>
          </p:nvPr>
        </p:nvGraphicFramePr>
        <p:xfrm>
          <a:off x="547333" y="2019707"/>
          <a:ext cx="8447405" cy="3019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7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4001048910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46" marR="5594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2024 год 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и устранение причин коррупции (профилактика коррупции)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66675" marB="6667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47625" marR="47625" marT="66675" marB="6667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75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органов государственной власти Республики Татарстан и органов местного самоуправления, в которых приняты организационные и правовые меры противодействия коррупции, в том числе внутренний контроль и антикоррупционный механизм в кадровой политике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66">
                <a:tc gridSpan="4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препятствующих коррупции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законодательных и иных нормативных правовых актов, а также проектов нормативных правовых актов, подвергнутых антикоррупционной экспертизе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16002"/>
                  </a:ext>
                </a:extLst>
              </a:tr>
              <a:tr h="51085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государственных гражданских служащих Республики Татарстан, муниципальных служащих в Республике Татарстан, с которыми проведены антикоррупционные мероприятия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67954"/>
                  </a:ext>
                </a:extLst>
              </a:tr>
              <a:tr h="163966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в обществе нетерпимого отношения к коррупции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30127"/>
                  </a:ext>
                </a:extLst>
              </a:tr>
              <a:tr h="51549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 из числа попавших в коррупционную ситуацию, которые отказались вступать в коррупционную сделку (по результатам социологического исследования, проводимого Министерством экономики Республики Татарстан)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53,3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13643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9998" y="811563"/>
            <a:ext cx="84474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000" b="1" dirty="0">
                <a:ea typeface="Calibri" panose="020F0502020204030204" pitchFamily="34" charset="0"/>
              </a:rPr>
              <a:t>Цель: </a:t>
            </a:r>
          </a:p>
          <a:p>
            <a:pPr indent="0"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выявление и устранение причин коррупции (профилактика коррупции), создание условий, препятствующих коррупции, формирование в обществе нетерпимого отношения к коррупции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775" y="126267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25.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Государственная  программа</a:t>
            </a:r>
            <a:endParaRPr lang="ru-RU" altLang="ru-RU" sz="7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«Реализация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антикоррупционной политики </a:t>
            </a:r>
            <a:r>
              <a:rPr lang="ru-RU" altLang="ru-RU" sz="16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Республики Татарстан»</a:t>
            </a:r>
            <a:endParaRPr lang="ru-RU" altLang="ru-RU" sz="7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237" y="6091328"/>
            <a:ext cx="8734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</a:t>
            </a:r>
            <a:r>
              <a:rPr lang="en-US" sz="1000" b="1" i="1" dirty="0">
                <a:solidFill>
                  <a:schemeClr val="accent1"/>
                </a:solidFill>
              </a:rPr>
              <a:t> </a:t>
            </a:r>
            <a:r>
              <a:rPr lang="ru-RU" sz="1000" b="1" i="1" dirty="0">
                <a:solidFill>
                  <a:schemeClr val="accent1"/>
                </a:solidFill>
              </a:rPr>
              <a:t>Министерство юстиции Республики Татарстан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7482" y="6337549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http://</a:t>
            </a:r>
            <a:r>
              <a:rPr lang="en-US" sz="1000" b="1" i="1" dirty="0">
                <a:solidFill>
                  <a:schemeClr val="accent6"/>
                </a:solidFill>
              </a:rPr>
              <a:t>minjust.tatarstan.ru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0FF5E-7022-4A49-940E-DB08544D0CDC}"/>
              </a:ext>
            </a:extLst>
          </p:cNvPr>
          <p:cNvSpPr txBox="1"/>
          <p:nvPr/>
        </p:nvSpPr>
        <p:spPr>
          <a:xfrm>
            <a:off x="508695" y="5061476"/>
            <a:ext cx="8468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6889757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94885"/>
              </p:ext>
            </p:extLst>
          </p:nvPr>
        </p:nvGraphicFramePr>
        <p:xfrm>
          <a:off x="532955" y="2202983"/>
          <a:ext cx="8477250" cy="2668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3150496219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системы выявления, поддержки и развития способностей и талантов у детей и Совершенствование системы выявления, поддержки и развития способностей и талантов у детей и молодежи в интересах инновационного развития Республики Татарстан</a:t>
                      </a:r>
                    </a:p>
                  </a:txBody>
                  <a:tcPr marL="71755" marR="7175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17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молодых людей от 7 до 35 лет, включенных в государственный информационный ресурс о лицах, проявивших выдающиеся способности (накопительным итогом)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18 625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25 536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молодых людей в возрасте от 12 до 35 лет, ежегодно выявляемых через Республиканский реестр конкурсных мероприятий и включаемых в республиканскую базу данных одаренных и талантливых детей и молодежи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1 300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1 300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3254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молодых людей в возрасте от 12 до 35 лет, включенных в республиканскую базу данных одаренных и талантливых детей и молодежи и государственный информационный ресурс о лицах, проявивших выдающиеся способности, получивших меры поддержки автономной некоммерческой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 "Казанский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университет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талантов 2.0"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1 211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1 211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в возрасте от 10 до 17 лет, охваченных программами дополнительного образования на постоянной основе и профильными региональными сменами по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направлениям "Наука", "Спорт", "Искусство"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модели Образовательного </a:t>
                      </a:r>
                      <a:r>
                        <a:rPr lang="ru-RU"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центра "Сириус"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4 300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7 794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1015" y="869712"/>
            <a:ext cx="84772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Цель: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совершенствование системы выявления, поддержки и развития способностей и талантов у детей и молодежи в интересах инновационного развития Республики Татарстан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26. Государственная </a:t>
            </a:r>
            <a:r>
              <a:rPr lang="ru-RU" sz="1600" b="1"/>
              <a:t>программа «Стратегическое </a:t>
            </a:r>
            <a:r>
              <a:rPr lang="ru-RU" sz="1600" b="1" dirty="0"/>
              <a:t>управление талантами в </a:t>
            </a:r>
            <a:r>
              <a:rPr lang="ru-RU" sz="1600" b="1"/>
              <a:t>Республике Татарстан»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39978"/>
              </p:ext>
            </p:extLst>
          </p:nvPr>
        </p:nvGraphicFramePr>
        <p:xfrm>
          <a:off x="542927" y="1433680"/>
          <a:ext cx="8467281" cy="620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3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6499" y="6004386"/>
            <a:ext cx="84937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ct val="20000"/>
              </a:spcBef>
            </a:pPr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 : Министерство образования и науки Республики Татарстан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B215D-BD0E-400E-9163-4C1588E745AE}"/>
              </a:ext>
            </a:extLst>
          </p:cNvPr>
          <p:cNvSpPr txBox="1"/>
          <p:nvPr/>
        </p:nvSpPr>
        <p:spPr>
          <a:xfrm>
            <a:off x="501015" y="4917812"/>
            <a:ext cx="8493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1A7261-6A57-4EFD-B905-55382E1B4FC4}"/>
              </a:ext>
            </a:extLst>
          </p:cNvPr>
          <p:cNvSpPr/>
          <p:nvPr/>
        </p:nvSpPr>
        <p:spPr>
          <a:xfrm>
            <a:off x="474770" y="6199116"/>
            <a:ext cx="799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en-US" sz="1000" b="1" i="1" dirty="0">
                <a:solidFill>
                  <a:schemeClr val="accent6"/>
                </a:solidFill>
              </a:rPr>
              <a:t> http://mon.tatarstan.ru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386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23968"/>
              </p:ext>
            </p:extLst>
          </p:nvPr>
        </p:nvGraphicFramePr>
        <p:xfrm>
          <a:off x="542925" y="2370913"/>
          <a:ext cx="8477250" cy="1429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6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1215835403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52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Удовлетворение текущих и формирование новых потребностей общества в получении информации, содержащейся в документах Архивного фонда Республики Татарстан и других архивных документах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оцифрованных единиц хранения от числа запланированных на текущий год, процентов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77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запросов, исполненных подведомственными учреждениями в установленные сроки, в общем объеме исполненных за год запросов, процентов</a:t>
                      </a: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42925" y="930980"/>
            <a:ext cx="84772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000" i="0" u="none" strike="noStrike" baseline="0" dirty="0">
                <a:latin typeface="Arial" panose="020B0604020202020204" pitchFamily="34" charset="0"/>
              </a:rPr>
              <a:t>уд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овлетворение текущих и формирование новых потребностей общества в получении информации, содержащейся в документах Архивного фонда Республики Татарстан и других архивных документах;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п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овышение эффективности документационного обеспечения системы государственного управления</a:t>
            </a:r>
            <a:r>
              <a:rPr lang="ru-RU" sz="1000" dirty="0">
                <a:latin typeface="Arial" panose="020B0604020202020204" pitchFamily="34" charset="0"/>
              </a:rPr>
              <a:t>.</a:t>
            </a:r>
            <a:endParaRPr lang="ru-RU" sz="10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27. Государственная программа </a:t>
            </a:r>
          </a:p>
          <a:p>
            <a:pPr algn="ctr" fontAlgn="t"/>
            <a:r>
              <a:rPr lang="ru-RU" sz="1600" b="1"/>
              <a:t>«Развитие </a:t>
            </a:r>
            <a:r>
              <a:rPr lang="ru-RU" sz="1600" b="1" dirty="0"/>
              <a:t>архивного дела в </a:t>
            </a:r>
            <a:r>
              <a:rPr lang="ru-RU" sz="1600" b="1"/>
              <a:t>Республике Татарстан»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36704"/>
              </p:ext>
            </p:extLst>
          </p:nvPr>
        </p:nvGraphicFramePr>
        <p:xfrm>
          <a:off x="542925" y="1739967"/>
          <a:ext cx="8477250" cy="52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322 468,1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273 906,3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" y="6108968"/>
            <a:ext cx="8477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Государственный комитет Республики Татарстан по архивному делу</a:t>
            </a:r>
            <a:r>
              <a:rPr lang="ru-RU" sz="1400" b="1" i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2925" y="6339907"/>
            <a:ext cx="7845198" cy="414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</a:t>
            </a:r>
            <a:r>
              <a:rPr lang="ru-RU" sz="1000" b="1" i="1" dirty="0">
                <a:solidFill>
                  <a:srgbClr val="FFC000"/>
                </a:solidFill>
              </a:rPr>
              <a:t> </a:t>
            </a: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</a:t>
            </a:r>
            <a:r>
              <a:rPr lang="en-US" sz="1000" b="1" i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arhiv.tatarstan.ru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2E219-287D-416E-8576-7E88B5DD2CC8}"/>
              </a:ext>
            </a:extLst>
          </p:cNvPr>
          <p:cNvSpPr txBox="1"/>
          <p:nvPr/>
        </p:nvSpPr>
        <p:spPr>
          <a:xfrm>
            <a:off x="542925" y="3780787"/>
            <a:ext cx="8477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40315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88909"/>
              </p:ext>
            </p:extLst>
          </p:nvPr>
        </p:nvGraphicFramePr>
        <p:xfrm>
          <a:off x="496013" y="1927581"/>
          <a:ext cx="8464325" cy="52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0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6407" y="1354999"/>
            <a:ext cx="84772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Цели:</a:t>
            </a:r>
            <a:r>
              <a:rPr lang="en-US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000" b="0" i="0" strike="noStrike" baseline="0" dirty="0">
                <a:latin typeface="Arial" panose="020B0604020202020204" pitchFamily="34" charset="0"/>
              </a:rPr>
              <a:t>обеспечение реализации Государственной программы;</a:t>
            </a:r>
            <a:endParaRPr lang="ru-RU" sz="1000" b="0" i="0" strike="noStrike" baseline="0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</a:rPr>
              <a:t>с</a:t>
            </a:r>
            <a:r>
              <a:rPr lang="ru-RU" sz="1000" b="0" i="0" strike="noStrike" baseline="0" dirty="0">
                <a:latin typeface="Arial" panose="020B0604020202020204" pitchFamily="34" charset="0"/>
              </a:rPr>
              <a:t>одействие социально-экономическому и демографическому развитию Республики Татарстан.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5872" y="204766"/>
            <a:ext cx="8001721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/>
              <a:t>28. Государственная программа Республики </a:t>
            </a:r>
            <a:r>
              <a:rPr lang="ru-RU" sz="1600" b="1"/>
              <a:t>Татарстан «Оказание </a:t>
            </a:r>
            <a:r>
              <a:rPr lang="ru-RU" sz="1600" b="1" dirty="0"/>
              <a:t>содействия добровольному переселению в Республику Татарстан соотечественников, проживающих </a:t>
            </a:r>
            <a:r>
              <a:rPr lang="ru-RU" sz="1600" b="1"/>
              <a:t>за рубежом» </a:t>
            </a:r>
            <a:endParaRPr lang="ru-RU" sz="1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89192"/>
              </p:ext>
            </p:extLst>
          </p:nvPr>
        </p:nvGraphicFramePr>
        <p:xfrm>
          <a:off x="483087" y="2588142"/>
          <a:ext cx="8477251" cy="7904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5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419">
                  <a:extLst>
                    <a:ext uri="{9D8B030D-6E8A-4147-A177-3AD203B41FA5}">
                      <a16:colId xmlns:a16="http://schemas.microsoft.com/office/drawing/2014/main" val="3165103924"/>
                    </a:ext>
                  </a:extLst>
                </a:gridCol>
                <a:gridCol w="75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8" marR="3638" marT="363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54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добровольному переселению соотечественников в Республику Татарстан, принятие мер по стимулированию их переезда и созданию социально-экономических, организационных условий 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70"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участников Государственной программы</a:t>
                      </a:r>
                      <a:endParaRPr lang="ru-RU" sz="1000" b="0" u="non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571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1125" y="5709065"/>
            <a:ext cx="8477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труда, занятости и социальной защиты Республики Татарстан </a:t>
            </a:r>
            <a:r>
              <a:rPr lang="ru-RU" sz="1400" b="1" i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9766" y="6016842"/>
            <a:ext cx="7858125" cy="394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http://mtsz.tatarstan.ru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303B6-DB53-47DB-A85F-8D23E84BBD5B}"/>
              </a:ext>
            </a:extLst>
          </p:cNvPr>
          <p:cNvSpPr txBox="1"/>
          <p:nvPr/>
        </p:nvSpPr>
        <p:spPr>
          <a:xfrm>
            <a:off x="411125" y="3429000"/>
            <a:ext cx="8511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40286106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000" b="1" dirty="0"/>
              <a:t>Цель: </a:t>
            </a:r>
            <a:r>
              <a:rPr lang="ru-RU" sz="1000" dirty="0"/>
              <a:t>повышение качества и комфорта городской среды на территории Республики Татарстан</a:t>
            </a:r>
          </a:p>
          <a:p>
            <a:pPr marL="0" indent="0">
              <a:buNone/>
            </a:pPr>
            <a:endParaRPr lang="ru-RU" sz="12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1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1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14350" y="82079"/>
            <a:ext cx="8088112" cy="599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29. Государственная </a:t>
            </a:r>
            <a:r>
              <a:rPr lang="ru-RU" sz="1600"/>
              <a:t>программа «Формирование </a:t>
            </a:r>
            <a:r>
              <a:rPr lang="ru-RU" sz="1600" dirty="0"/>
              <a:t>современной городской среды на территории </a:t>
            </a:r>
            <a:r>
              <a:rPr lang="ru-RU" sz="1600"/>
              <a:t>Республики Татарстан»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644166"/>
              </p:ext>
            </p:extLst>
          </p:nvPr>
        </p:nvGraphicFramePr>
        <p:xfrm>
          <a:off x="574125" y="963937"/>
          <a:ext cx="8259504" cy="5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272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(план)*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11 815 116,4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11 792 880,6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79534"/>
              </p:ext>
            </p:extLst>
          </p:nvPr>
        </p:nvGraphicFramePr>
        <p:xfrm>
          <a:off x="580869" y="1672681"/>
          <a:ext cx="8259505" cy="363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3801783779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5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и комфорта среды проживания на территории Республики Татарстан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благоустроенных общественных территорий, приходящаяся на одного жителя Республики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кв. метров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13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единиц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городов с благоприятной городской средой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2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Индекс качества городской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городов с благоприятной средой от общего количества городов (индекс качества городской среды - выше 50 процентов)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объема закупок оборудования, имеющего российское происхождение, в том числе оборудования, закупаемого при выполнении работ, в общем объеме оборудования, закупленного в рамках реализации мероприятий государственных (муниципальных) программ современной городской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среднего индекса качества городской среды по отношению к 2019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единиц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9111" y="6047798"/>
            <a:ext cx="81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строительства, архитектуры и жилищно-коммунального хозяйства Республики Татарстан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300" y="6415565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http://minstroy.tatarstan.ru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3880A-5384-4031-A4E6-09B5090A2765}"/>
              </a:ext>
            </a:extLst>
          </p:cNvPr>
          <p:cNvSpPr txBox="1"/>
          <p:nvPr/>
        </p:nvSpPr>
        <p:spPr>
          <a:xfrm>
            <a:off x="520343" y="5424792"/>
            <a:ext cx="8341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44236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29719" y="772326"/>
            <a:ext cx="8280618" cy="59931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000" b="1" dirty="0"/>
              <a:t>Цели: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</a:rPr>
              <a:t>у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величение доли граждан, систематически занимающихся физической культурой и спортом, до 67,0 процента;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</a:rPr>
              <a:t>у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величение количества спортсменов Республики Татарстан по олимпийским, паралимпийским и </a:t>
            </a:r>
            <a:r>
              <a:rPr lang="ru-RU" sz="1000" b="0" i="0" u="none" strike="noStrike" baseline="0" dirty="0" err="1">
                <a:latin typeface="Arial" panose="020B0604020202020204" pitchFamily="34" charset="0"/>
              </a:rPr>
              <a:t>сурдлимпийским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 видам спорта, входящих в состав сборных команд Российской Федерации, до 970 человек.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29718" y="126473"/>
            <a:ext cx="8088112" cy="599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30. Государственная </a:t>
            </a:r>
            <a:r>
              <a:rPr lang="ru-RU" sz="1600"/>
              <a:t>программа «Развитие </a:t>
            </a:r>
            <a:r>
              <a:rPr lang="ru-RU" sz="1600" dirty="0"/>
              <a:t>физической культуры и спорта в </a:t>
            </a:r>
            <a:r>
              <a:rPr lang="ru-RU" sz="1600"/>
              <a:t>Республике Татарстан»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45398"/>
              </p:ext>
            </p:extLst>
          </p:nvPr>
        </p:nvGraphicFramePr>
        <p:xfrm>
          <a:off x="529718" y="1461673"/>
          <a:ext cx="8280618" cy="620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(план)*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(факт)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5 903 084,6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6 726 626,6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65045"/>
              </p:ext>
            </p:extLst>
          </p:nvPr>
        </p:nvGraphicFramePr>
        <p:xfrm>
          <a:off x="529718" y="2172485"/>
          <a:ext cx="8280618" cy="2713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703974801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граждан, систематически занимающихся физической культурой и спортом, до 60,2 процента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9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систематически занимающихся физической культурой и спортом (в общей численности граждан, не имеющих противопоказаний и ограничений для занятий физической культурой и спортом)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60,2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65,8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71,9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72,5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59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сельского населения, систематически занимающегося физической культурой и спортом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59,5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75,9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спортсменов Республики Татарстан, входящих в состав сборных команд Российской Федерации, </a:t>
                      </a:r>
                      <a:b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953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342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подготовленных спортсменов высокого класса, в том числе: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1588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1694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6805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кандидатов в мастера спорта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1300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1348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238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A0DCF1-FC7B-42C1-96CB-602D14117B55}"/>
              </a:ext>
            </a:extLst>
          </p:cNvPr>
          <p:cNvSpPr txBox="1"/>
          <p:nvPr/>
        </p:nvSpPr>
        <p:spPr>
          <a:xfrm>
            <a:off x="512440" y="4975850"/>
            <a:ext cx="8396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569593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29719" y="700999"/>
            <a:ext cx="8520593" cy="5527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29718" y="239537"/>
            <a:ext cx="8088112" cy="5993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Государственная </a:t>
            </a:r>
            <a:r>
              <a:rPr lang="ru-RU" sz="1600"/>
              <a:t>программа «Развитие </a:t>
            </a:r>
            <a:r>
              <a:rPr lang="ru-RU" sz="1600" dirty="0"/>
              <a:t>физической культуры и спорта в </a:t>
            </a:r>
            <a:r>
              <a:rPr lang="ru-RU" sz="1600"/>
              <a:t>Республике Татарстан» </a:t>
            </a:r>
            <a:r>
              <a:rPr lang="ru-RU" sz="1600" dirty="0"/>
              <a:t>(продолжение)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18133"/>
              </p:ext>
            </p:extLst>
          </p:nvPr>
        </p:nvGraphicFramePr>
        <p:xfrm>
          <a:off x="497622" y="976699"/>
          <a:ext cx="8280618" cy="316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703974801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мастеров спорта России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64030"/>
                  </a:ext>
                </a:extLst>
              </a:tr>
              <a:tr h="23527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мастеров спорта международного класса и гроссмейстеров России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69970"/>
                  </a:ext>
                </a:extLst>
              </a:tr>
              <a:tr h="15092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заслуженных мастеров спорта России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64162"/>
                  </a:ext>
                </a:extLst>
              </a:tr>
              <a:tr h="24732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спортсменов, включенных в списки кандидатов в спортивные сборные команды Российской Федерации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953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1005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03882"/>
                  </a:ext>
                </a:extLst>
              </a:tr>
              <a:tr h="26260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Рост количества спортсменов, включенных в составы спортивных сборных команд Российской Федерации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105,4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39312"/>
                  </a:ext>
                </a:extLst>
              </a:tr>
              <a:tr h="51549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спортсменов-разрядников в общем количестве лиц, занимающихся в системе спортивных школ, спортивных школ олимпийского резерва и училищ олимпийского резерва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40,0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48,0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99194"/>
                  </a:ext>
                </a:extLst>
              </a:tr>
              <a:tr h="51549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спортивного совершенствования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детей и молодежи в возрасте от 6 до 15 лет, занимающихся в спортивных организациях, в общей численности данной категории</a:t>
                      </a:r>
                    </a:p>
                  </a:txBody>
                  <a:tcPr marL="47297" marR="472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>
                          <a:solidFill>
                            <a:schemeClr val="tx1"/>
                          </a:solidFill>
                        </a:rPr>
                        <a:t>20,6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7700" y="5919450"/>
            <a:ext cx="8130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спорта Республики Татарстан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7700" y="6126956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https://minsport.tatarstan.ru/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645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60568" y="794819"/>
            <a:ext cx="8220152" cy="19625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000" b="1" dirty="0"/>
              <a:t>Цели: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1" i="0" u="none" strike="noStrike" baseline="0" dirty="0">
                <a:latin typeface="Arial" panose="020B0604020202020204" pitchFamily="34" charset="0"/>
              </a:rPr>
              <a:t>с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оздание необходимых условий для организации отдыха детей и молодежи, повышение оздоровительного эффекта;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условий для повышения социальной и экономической активности сельской молодежи Республики Татарстан;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управление социальным развитием молодежи, использование ее созидательного потенциала в укреплении конкурентоспособности республики, обеспечение оптимальных условий для повышения качества жизни молодого поколения;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развитие и модернизация системы патриотического воспитания молодежи Республики Татарстан;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укрепление инфраструктуры государственных и муниципальных учреждений молодежной политики;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благоприятных условий для комплексного развития и повышения качества жизни молодого поколения, государственная поддержка детей, находящихся в трудной жизненной ситуации;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повышение эффективности молодежной политики, реализуемой в отношении работающей молодежи в организациях в Республике Татарстан, создание условий для повышения социальной и экономической активности работающей молодежи Республики Татарстан;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поддержка и развитие добровольчества (</a:t>
            </a:r>
            <a:r>
              <a:rPr lang="ru-RU" sz="1000" b="0" i="0" u="none" strike="noStrike" baseline="0" dirty="0" err="1">
                <a:latin typeface="Arial" panose="020B0604020202020204" pitchFamily="34" charset="0"/>
              </a:rPr>
              <a:t>волонтерства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) в Республике Татарстан.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14350" y="46041"/>
            <a:ext cx="8088112" cy="599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31. Государственная </a:t>
            </a:r>
            <a:r>
              <a:rPr lang="ru-RU" sz="1600"/>
              <a:t>программа «Развитие </a:t>
            </a:r>
            <a:r>
              <a:rPr lang="ru-RU" sz="1600" dirty="0"/>
              <a:t>молодежной политики в </a:t>
            </a:r>
            <a:r>
              <a:rPr lang="ru-RU" sz="1600"/>
              <a:t>Республике Татарстан»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62401"/>
              </p:ext>
            </p:extLst>
          </p:nvPr>
        </p:nvGraphicFramePr>
        <p:xfrm>
          <a:off x="546978" y="2553561"/>
          <a:ext cx="8273015" cy="62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591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(план)*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6 983 996,1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7 000 248,2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77239"/>
              </p:ext>
            </p:extLst>
          </p:nvPr>
        </p:nvGraphicFramePr>
        <p:xfrm>
          <a:off x="546978" y="3271960"/>
          <a:ext cx="8273016" cy="279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3376542634"/>
                    </a:ext>
                  </a:extLst>
                </a:gridCol>
                <a:gridCol w="111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97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Создание необходимых условий для организации отдыха детей и молодежи, повышение оздоровительного эффекта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детей и молодежи, охваченных организованными формами отдыха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тыс. человек 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218,7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214,2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24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Создание условий для повышения социальной и экономической активности сельской молодежи Республики Татарстан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Удельный вес сельской молодежи, участвующей в программах и проектах социального развития села, в общем количестве сельской молодежи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процентов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74,1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74,1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727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Удельный вес сельской молодежи, обучившейся основам бизнес-планирования на селе и участвующей в программах экономического развития села, в общем количестве сельской молодежи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процентов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36,7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36,7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02307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Управление социальным развитием молодежи, использование ее созидательного потенциала в укреплении конкурентоспособности республики, обеспечение оптимальных условий для повышения качества жизни молодого поколения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794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молодых людей, вовлеченных в реализуемые республиканскими органами исполнительной власти проекты и программы в сфере поддержки талантливой молодежи, в общем количестве молодежи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процентов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53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895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625FCB-BA87-40D3-B262-B28BB61C27DC}"/>
              </a:ext>
            </a:extLst>
          </p:cNvPr>
          <p:cNvSpPr txBox="1"/>
          <p:nvPr/>
        </p:nvSpPr>
        <p:spPr>
          <a:xfrm>
            <a:off x="473622" y="6157579"/>
            <a:ext cx="8394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3152614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dirty="0"/>
              <a:t>  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63246" y="141816"/>
            <a:ext cx="8088112" cy="5993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Государственная </a:t>
            </a:r>
            <a:r>
              <a:rPr lang="ru-RU" sz="1600"/>
              <a:t>программа «Развитие </a:t>
            </a:r>
            <a:r>
              <a:rPr lang="ru-RU" sz="1600" dirty="0"/>
              <a:t>молодежной политики в </a:t>
            </a:r>
            <a:r>
              <a:rPr lang="ru-RU" sz="1600"/>
              <a:t>Республике Татарстан» </a:t>
            </a:r>
            <a:r>
              <a:rPr lang="ru-RU" sz="1600" dirty="0"/>
              <a:t>(продолжение)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58587"/>
              </p:ext>
            </p:extLst>
          </p:nvPr>
        </p:nvGraphicFramePr>
        <p:xfrm>
          <a:off x="563246" y="940331"/>
          <a:ext cx="827301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3376542634"/>
                    </a:ext>
                  </a:extLst>
                </a:gridCol>
                <a:gridCol w="111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Создание благоприятных условий для комплексного развития и повышения качества жизни молодого поколения, государственная поддержка детей, находящихся в трудной жизненной ситуации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детей и молодежи, получивших профессиональную экстренную психологическую помощь по защите их законных прав и интересов, в возрасте до 18 лет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процентов 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1,59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1,59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Удельный вес детей, молодежи, охваченных мероприятиями детских и молодежных общественных организаций, в общей численности детей и молодежи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процентов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91,5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84,2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8824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Повышение эффективности молодежной политики, реализуемой в отношении работающей молодежи в организациях в Республике Татарстан, создание условий для повышения социальной и экономической активности работающей молодежи Республики Татарстан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133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работающей молодежи, участвующей в программах социально-экономического развития Республики Татарстан, от общей численности работающей молодежи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73185"/>
                  </a:ext>
                </a:extLst>
              </a:tr>
              <a:tr h="76023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Развитие и модернизация системы патриотического воспитания молодежи Республики Татарстан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38861"/>
                  </a:ext>
                </a:extLst>
              </a:tr>
              <a:tr h="2213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детей и молодежи, охваченных мероприятиями патриотической направленности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тыс. человек 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87650"/>
                  </a:ext>
                </a:extLst>
              </a:tr>
              <a:tr h="112174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Укрепление инфраструктуры государственных и муниципальных учреждений молодежной политики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55596"/>
                  </a:ext>
                </a:extLst>
              </a:tr>
              <a:tr h="1405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модернизированных молодежных (подростковых) клубов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условных единиц 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29161"/>
                  </a:ext>
                </a:extLst>
              </a:tr>
              <a:tr h="1731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Количество модернизированных центров психолого-педагогической помощи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условных единиц 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42059"/>
                  </a:ext>
                </a:extLst>
              </a:tr>
              <a:tr h="2163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охваченных капитальным ремонтом детских оздоровительных лагерей в Республике Татарстан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условных единиц 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815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Количество охваченных капитальным ремонтом молодежных центров в Республике Татарстан</a:t>
                      </a: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условных единиц </a:t>
                      </a: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49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3400" y="6089511"/>
            <a:ext cx="8130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по делам молодежи Республики Татарстан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631696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https://minmol.tatarstan.ru/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0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40523" y="312738"/>
            <a:ext cx="8088112" cy="5747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Основные показатели консолидированного бюджета Республики Татарстан за 2024 год (тыс. рублей)	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8872637"/>
              </p:ext>
            </p:extLst>
          </p:nvPr>
        </p:nvGraphicFramePr>
        <p:xfrm>
          <a:off x="752477" y="887485"/>
          <a:ext cx="8143875" cy="462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477" y="5772132"/>
            <a:ext cx="835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/>
                </a:solidFill>
              </a:rPr>
              <a:t>Консолидированный бюджет РТ = Бюджет РТ + бюджеты муниципальных образований  (без учета безвозмездных поступлений из бюджета РТ)</a:t>
            </a:r>
          </a:p>
        </p:txBody>
      </p:sp>
    </p:spTree>
    <p:extLst>
      <p:ext uri="{BB962C8B-B14F-4D97-AF65-F5344CB8AC3E}">
        <p14:creationId xmlns:p14="http://schemas.microsoft.com/office/powerpoint/2010/main" val="18789581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93520" y="702621"/>
            <a:ext cx="8347889" cy="55718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000" b="1" dirty="0"/>
              <a:t>Цель:</a:t>
            </a:r>
            <a:r>
              <a:rPr lang="ru-RU" sz="1000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00" b="0" i="0" u="none" strike="noStrike" baseline="0" dirty="0">
                <a:latin typeface="Arial" panose="020B0604020202020204" pitchFamily="34" charset="0"/>
              </a:rPr>
              <a:t>создание условий для развития промышленности, конкурентоспособной в глобальном масштабе, обладающей долгосрочным потенциалом динамичного роста и обеспечивающей реализацию стратегических приоритетов Республики Татарстан</a:t>
            </a:r>
          </a:p>
          <a:p>
            <a:pPr marL="0" indent="0">
              <a:buNone/>
            </a:pPr>
            <a:endParaRPr lang="ru-RU" sz="12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32806" y="105653"/>
            <a:ext cx="8088112" cy="599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32. Государственная </a:t>
            </a:r>
            <a:r>
              <a:rPr lang="ru-RU" sz="1600"/>
              <a:t>программа «Развитие </a:t>
            </a:r>
            <a:r>
              <a:rPr lang="ru-RU" sz="1600" dirty="0"/>
              <a:t>обрабатывающих отраслей промышленности </a:t>
            </a:r>
            <a:r>
              <a:rPr lang="ru-RU" sz="1600"/>
              <a:t>Республики Татарстан»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66631"/>
              </p:ext>
            </p:extLst>
          </p:nvPr>
        </p:nvGraphicFramePr>
        <p:xfrm>
          <a:off x="503860" y="1259802"/>
          <a:ext cx="8270212" cy="59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143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(план)*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653 990,3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651 647,4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35469"/>
              </p:ext>
            </p:extLst>
          </p:nvPr>
        </p:nvGraphicFramePr>
        <p:xfrm>
          <a:off x="532806" y="1964198"/>
          <a:ext cx="8241266" cy="3631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2031660180"/>
                    </a:ext>
                  </a:extLst>
                </a:gridCol>
                <a:gridCol w="999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808103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900" b="1" dirty="0"/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промышленности, конкурентоспособной в глобальном масштабе, обладающей долгосрочным потенциалом динамичного роста и обеспечивающей реализацию стратегических приоритетов Республики Татарстан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8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по видам экономической деятельности </a:t>
                      </a:r>
                      <a:r>
                        <a:rPr lang="ru-RU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раздела "Обрабатывающие производства" 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Общероссийского классификатора видов экономической деятельности (накопленным итогом), за исключением видов деятельности, не относящихся к сфере ведения Министерства промышленности и торговли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3 540,19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3 339,54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22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созданных рабочих мест (накопленным итогом)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98397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 по видам экономической деятельности раздела "Обрабатывающие производства" Общероссийского классификатора видов экономической деятельности (накопленным итогом), за исключением видов деятельности, не относящихся к сфере ведения Министерства промышленности и торговли Российской Федерации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72 339,35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47 215,1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52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полной учетной стоимости основных фондов за отчетный год (поступление) за счет создания новой стоимости (ввода в действие новых основных фондов, модернизации, реконструкции) по видам экономической деятельности раздела "Обрабатывающие производства" Общероссийского классификатора видов экономической деятельности (накопленным итогом), за исключением видов деятельности, не относящихся к сфере ведения Министерства промышленности и торговли Российской Федерации (строка 07 графы 4 формы федерального статистического наблюдения № 11 "Сведения о наличии движения основных фондов (средств) и других нефинансовых активов") 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рублей </a:t>
                      </a:r>
                      <a:endParaRPr lang="ru-RU" sz="9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2 134,31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1 975,89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1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доли продукции гражданского назначения в общем объеме производства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9533" y="6196992"/>
            <a:ext cx="8130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промышленности и торговли Республики Татарстан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989" y="6411849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http://mpt.tatarstan.ru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3D971-994E-4C1B-9797-789C3FE1A2DA}"/>
              </a:ext>
            </a:extLst>
          </p:cNvPr>
          <p:cNvSpPr txBox="1"/>
          <p:nvPr/>
        </p:nvSpPr>
        <p:spPr>
          <a:xfrm>
            <a:off x="479495" y="5718206"/>
            <a:ext cx="8347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5893185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60220" y="849061"/>
            <a:ext cx="8279695" cy="5969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100" b="1" dirty="0"/>
              <a:t>Цель: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b="0" i="0" u="none" strike="noStrike" baseline="0" dirty="0">
                <a:latin typeface="Arial" panose="020B0604020202020204" pitchFamily="34" charset="0"/>
              </a:rPr>
              <a:t>создание в Республике Татарстан развитой зарядной инфраструктуры для электрического автомобильного транспорта</a:t>
            </a:r>
          </a:p>
          <a:p>
            <a:pPr marL="0" indent="0">
              <a:buNone/>
            </a:pPr>
            <a:endParaRPr lang="ru-RU" sz="12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7498" y="130079"/>
            <a:ext cx="8088112" cy="599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33. Государственная </a:t>
            </a:r>
            <a:r>
              <a:rPr lang="ru-RU" sz="1600"/>
              <a:t>программа «Развитие </a:t>
            </a:r>
            <a:r>
              <a:rPr lang="ru-RU" sz="1600" dirty="0"/>
              <a:t>зарядной инфраструктуры для электрического автомобильного транспорта в </a:t>
            </a:r>
            <a:r>
              <a:rPr lang="ru-RU" sz="1600"/>
              <a:t>Республике Татарстан»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02031"/>
              </p:ext>
            </p:extLst>
          </p:nvPr>
        </p:nvGraphicFramePr>
        <p:xfrm>
          <a:off x="523562" y="1342124"/>
          <a:ext cx="8262415" cy="59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724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(план)*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40 919,8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45472"/>
              </p:ext>
            </p:extLst>
          </p:nvPr>
        </p:nvGraphicFramePr>
        <p:xfrm>
          <a:off x="526902" y="2043121"/>
          <a:ext cx="8262416" cy="176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784141311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02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в Республике Татарстан развитой зарядной инфраструктуры для электрического автомобильного транспорта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C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установленных объектов зарядной инфраструктуры для электротранспортных средств на территории Республики Татарстан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221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электротранспортных средств от общего количества зарегистрированных транспортных средств на территории Республики Татарстан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0,084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926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конгрессно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-выставочных мероприятий по популяризации и пропаганде использования электротранспортных средств на территории Республики Татарстан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штук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4442" y="5873415"/>
            <a:ext cx="83254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промышленности и торговли Республики Татарстан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034" y="6134531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http://mpt.tatarstan.ru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AD4C6-4083-4B02-A077-F57BE89E6638}"/>
              </a:ext>
            </a:extLst>
          </p:cNvPr>
          <p:cNvSpPr txBox="1"/>
          <p:nvPr/>
        </p:nvSpPr>
        <p:spPr>
          <a:xfrm>
            <a:off x="492034" y="4006254"/>
            <a:ext cx="8325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24343107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5908" y="799256"/>
            <a:ext cx="8300825" cy="5969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100" b="1" dirty="0"/>
              <a:t>Цель:</a:t>
            </a:r>
            <a:r>
              <a:rPr lang="ru-RU" sz="1100" dirty="0">
                <a:latin typeface="Arial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b="0" i="0" u="none" strike="noStrike" baseline="0" dirty="0">
                <a:latin typeface="Arial" panose="020B0604020202020204" pitchFamily="34" charset="0"/>
              </a:rPr>
              <a:t>формирование мощной саморазвивающейся мультикультурной международной научно-образовательной экосистемы для инновационного развития Республики Татарстан в приоритетных сферах развития страны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7498" y="130079"/>
            <a:ext cx="8088112" cy="599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34. Государственная </a:t>
            </a:r>
            <a:r>
              <a:rPr lang="ru-RU" sz="1600"/>
              <a:t>программа «</a:t>
            </a:r>
            <a:r>
              <a:rPr lang="ru-RU" altLang="ru-RU" sz="1600">
                <a:solidFill>
                  <a:prstClr val="black"/>
                </a:solidFill>
                <a:ea typeface="Times New Roman" panose="02020603050405020304" pitchFamily="18" charset="0"/>
              </a:rPr>
              <a:t>Научно-технологическое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развитие </a:t>
            </a:r>
            <a:r>
              <a:rPr lang="ru-RU" altLang="ru-RU" sz="1600">
                <a:solidFill>
                  <a:prstClr val="black"/>
                </a:solidFill>
                <a:ea typeface="Times New Roman" panose="02020603050405020304" pitchFamily="18" charset="0"/>
              </a:rPr>
              <a:t>Республики Татарстан</a:t>
            </a:r>
            <a:r>
              <a:rPr lang="ru-RU" sz="1600"/>
              <a:t>»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77544"/>
              </p:ext>
            </p:extLst>
          </p:nvPr>
        </p:nvGraphicFramePr>
        <p:xfrm>
          <a:off x="504318" y="1328574"/>
          <a:ext cx="8262415" cy="59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(тыс. рублей)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(план)*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1 840 799,2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1 855 825,1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86174"/>
              </p:ext>
            </p:extLst>
          </p:nvPr>
        </p:nvGraphicFramePr>
        <p:xfrm>
          <a:off x="490346" y="2029079"/>
          <a:ext cx="8262416" cy="418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62">
                  <a:extLst>
                    <a:ext uri="{9D8B030D-6E8A-4147-A177-3AD203B41FA5}">
                      <a16:colId xmlns:a16="http://schemas.microsoft.com/office/drawing/2014/main" val="3720174355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Создание цифрового интеллектуального пространства региона, объединяющего элементы и ресурсы научно-технологического потенциала региона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пользователей региональной платформы, являющихся исполнителями и создателями научно-исследовательской продукции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технологических компаний и стартапов, размещенных на региональной платформе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92663"/>
                  </a:ext>
                </a:extLst>
              </a:tr>
              <a:tr h="152400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Создание научно-технологического задела для формирования и развития отраслей новой экономики Республики Татарстан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поддержанных передовых инженерных школ, созданных на базе ведущих университетов Республики Татарстан в рамках федерального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174515"/>
                  </a:ext>
                </a:extLst>
              </a:tr>
              <a:tr h="160659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Комплексная модернизация и развитие всех элементов системы обеспечения и генерации изобретательской деятельности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34719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Используемые передовые производственные технологии (в расчете на 10 тыс. человек занятого населения)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61245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созданных многофункциональных республиканских центров изобретательской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7707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дополнительных профессиональных программ в области интеллектуальной собственности, поддержки и стимулирования изобретательской и рационализаторской деятельности (программы повышения квалификации)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2614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специалистов, прошедших обучение по дополнительным профессиональным программам повышения квалификации в области интеллектуальной собственности, поддержки и стимулирования изобретательской и рационализаторской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24601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Развитие естественно-научного образования в Республике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78996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человеко-экзаменов ЕГЭ в рамках естественно-научного блока: математика, физика, химия, информатика, биология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человеко-экзаменов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4876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5C9654-0233-4286-9F62-0989B82403F8}"/>
              </a:ext>
            </a:extLst>
          </p:cNvPr>
          <p:cNvSpPr txBox="1"/>
          <p:nvPr/>
        </p:nvSpPr>
        <p:spPr>
          <a:xfrm>
            <a:off x="465908" y="6216913"/>
            <a:ext cx="8405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17323077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7498" y="130079"/>
            <a:ext cx="8088112" cy="5993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/>
              <a:t>34. Государственная </a:t>
            </a:r>
            <a:r>
              <a:rPr lang="ru-RU" sz="1600"/>
              <a:t>программа «</a:t>
            </a:r>
            <a:r>
              <a:rPr lang="ru-RU" altLang="ru-RU" sz="1600">
                <a:solidFill>
                  <a:prstClr val="black"/>
                </a:solidFill>
                <a:ea typeface="Times New Roman" panose="02020603050405020304" pitchFamily="18" charset="0"/>
              </a:rPr>
              <a:t>Научно-технологическое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развитие </a:t>
            </a:r>
            <a:r>
              <a:rPr lang="ru-RU" altLang="ru-RU" sz="1600">
                <a:solidFill>
                  <a:prstClr val="black"/>
                </a:solidFill>
                <a:ea typeface="Times New Roman" panose="02020603050405020304" pitchFamily="18" charset="0"/>
              </a:rPr>
              <a:t>Республики Татарстан</a:t>
            </a:r>
            <a:r>
              <a:rPr lang="ru-RU" sz="1600"/>
              <a:t>» 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5722"/>
              </p:ext>
            </p:extLst>
          </p:nvPr>
        </p:nvGraphicFramePr>
        <p:xfrm>
          <a:off x="555092" y="929469"/>
          <a:ext cx="8262416" cy="362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784141311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 реализации государственной программы</a:t>
                      </a: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(факт)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8" marR="3638" marT="36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02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Развитие кадров научно-образовательного кластера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C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Численность персонала, занятого научными исследованиями и разработками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15 303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15 303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Доля персонала, занятого научными исследованиями и разработками, в возрасте 40 - 49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92663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Доля научно-педагогических работников, имеющих ученую степень, в общей численности научно-педагогических работников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61245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Доля научно-педагогических работников, прошедших переподготовку, повышение квалификации в сфере цифровой экономики, креативных индустрий, предпринимательства, развития цифровых и технологических компетенций будущего, применения современных образовательных и научных технологий, вопросов патентования разработок, в общей численности научно-педагогических работников (нарастающим итогом)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77071"/>
                  </a:ext>
                </a:extLst>
              </a:tr>
              <a:tr h="314325">
                <a:tc gridSpan="4"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Проведение комплекса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конгрессно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-выставочных и просветительских мероприятий, способствующих популяризации результатов научных исследований по приоритетам научно-технологического развития Республики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2614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проведенных крупных республиканских, межрегиональных, международных мероприятий в сфере науки, в том числе по приоритетам научно-технологического развития Республики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24601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количество участников научно-технических мероприятий для молодых исследователей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77</a:t>
                      </a:r>
                    </a:p>
                  </a:txBody>
                  <a:tcPr marL="57908" marR="579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0885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4997" y="5890260"/>
            <a:ext cx="8130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1"/>
                </a:solidFill>
              </a:rPr>
              <a:t>Ответственный исполнитель ГП: Министерство образования и науки Республики Татарстан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4997" y="6136481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accent6"/>
                </a:solidFill>
              </a:rPr>
              <a:t>Официальный сайт, на котором размещена государственная программа и отчеты о ходе ее реализации, находится по адресу: </a:t>
            </a:r>
            <a:r>
              <a:rPr lang="en-US" sz="1000" b="1" i="1" dirty="0">
                <a:solidFill>
                  <a:schemeClr val="accent6"/>
                </a:solidFill>
              </a:rPr>
              <a:t>http://mpt.tatarstan.ru</a:t>
            </a:r>
            <a:endParaRPr lang="ru-RU" sz="1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82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85712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Рост расходов на оплату труда за счет бюджета Республики Татарстан в 2016 – 2024 годах *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63398" y="5436838"/>
            <a:ext cx="828471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Рост к 2024 году в 2,5 раза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058" y="6084151"/>
            <a:ext cx="800773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20" i="1" dirty="0"/>
              <a:t>*</a:t>
            </a:r>
            <a:r>
              <a:rPr lang="en-US" sz="2520" i="1" dirty="0"/>
              <a:t> </a:t>
            </a:r>
            <a:r>
              <a:rPr lang="ru-RU" sz="2520" i="1" dirty="0"/>
              <a:t>включая ФОМС и внебюджетные средства</a:t>
            </a:r>
            <a:endParaRPr lang="ru-RU" sz="2520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7324705"/>
              </p:ext>
            </p:extLst>
          </p:nvPr>
        </p:nvGraphicFramePr>
        <p:xfrm>
          <a:off x="610058" y="670560"/>
          <a:ext cx="8345672" cy="462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5846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106997"/>
            <a:ext cx="8088112" cy="70643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Финансовая поддержка муниципальных образований из бюджета Республики Татарстан в 2024 году составила </a:t>
            </a:r>
            <a:br>
              <a:rPr lang="ru-RU" dirty="0"/>
            </a:br>
            <a:r>
              <a:rPr lang="ru-RU" dirty="0"/>
              <a:t>85 927 168,7 тыс.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752477"/>
            <a:ext cx="8553450" cy="2292935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tx1"/>
                </a:solidFill>
              </a:rPr>
              <a:t>Распределение межбюджетных трансфертов между муниципальными образованиями осуществляется в соответствии с Бюджетным кодексом Российской Федерации, Бюджетным кодексом Республики Татарстан, Законом Республики Татарстан от 22.12.2005г № </a:t>
            </a:r>
            <a:r>
              <a:rPr lang="ru-RU" sz="1300">
                <a:solidFill>
                  <a:schemeClr val="tx1"/>
                </a:solidFill>
              </a:rPr>
              <a:t>132-ЗРТ "О </a:t>
            </a:r>
            <a:r>
              <a:rPr lang="ru-RU" sz="1300" dirty="0">
                <a:solidFill>
                  <a:schemeClr val="tx1"/>
                </a:solidFill>
              </a:rPr>
              <a:t>наделении органов местного самоуправления муниципальных районов государственными полномочиями Республики Татарстан по расчету и предоставлению дотаций бюджетам городских, сельских поселений за счет средств бюджета </a:t>
            </a:r>
            <a:r>
              <a:rPr lang="ru-RU" sz="1300">
                <a:solidFill>
                  <a:schemeClr val="tx1"/>
                </a:solidFill>
              </a:rPr>
              <a:t>Республики Татарстан". </a:t>
            </a:r>
            <a:r>
              <a:rPr lang="ru-RU" sz="1300" dirty="0">
                <a:solidFill>
                  <a:schemeClr val="tx1"/>
                </a:solidFill>
              </a:rPr>
              <a:t>При распределении дотаций на выравнивание бюджетной обеспеченности полностью выравнивается бюджетная обеспеченность муниципальных образований Республики Татарстан. Расчет субвенций муниципальным районам и городским округам осуществляется на основании утвержденных методик расчета, учитывающих потребителей бюджетных услуг и нормативы затрат по государственным полномочиям. Субсидии рассчитываются в соответствии с определенными условиями </a:t>
            </a:r>
            <a:r>
              <a:rPr lang="ru-RU" sz="1300" dirty="0" err="1">
                <a:solidFill>
                  <a:schemeClr val="tx1"/>
                </a:solidFill>
              </a:rPr>
              <a:t>софинансирования</a:t>
            </a:r>
            <a:r>
              <a:rPr lang="ru-RU" sz="1300" dirty="0">
                <a:solidFill>
                  <a:schemeClr val="tx1"/>
                </a:solidFill>
              </a:rPr>
              <a:t> расходных обязательств.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5322887"/>
              </p:ext>
            </p:extLst>
          </p:nvPr>
        </p:nvGraphicFramePr>
        <p:xfrm>
          <a:off x="514353" y="2962276"/>
          <a:ext cx="8220075" cy="396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00727" y="3045412"/>
            <a:ext cx="326707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Дотации на выравнивание бюджетной обеспеченности муниципальных районов (городских округов) </a:t>
            </a:r>
            <a:r>
              <a:rPr lang="ru-RU" sz="1400" strike="sngStrike" dirty="0">
                <a:solidFill>
                  <a:schemeClr val="tx1"/>
                </a:solidFill>
              </a:rPr>
              <a:t>–</a:t>
            </a:r>
            <a:r>
              <a:rPr lang="ru-RU" sz="1400" dirty="0">
                <a:solidFill>
                  <a:schemeClr val="tx1"/>
                </a:solidFill>
              </a:rPr>
              <a:t> 1 285 292,4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0727" y="4073349"/>
            <a:ext cx="3267075" cy="2677656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Дотация на премирование победителей Всероссийского </a:t>
            </a:r>
            <a:r>
              <a:rPr lang="ru-RU" sz="1400">
                <a:solidFill>
                  <a:schemeClr val="tx1"/>
                </a:solidFill>
              </a:rPr>
              <a:t>конкурса «Лучшая муниципальная практика» </a:t>
            </a:r>
            <a:r>
              <a:rPr lang="ru-RU" sz="1400" dirty="0">
                <a:solidFill>
                  <a:schemeClr val="tx1"/>
                </a:solidFill>
              </a:rPr>
              <a:t>– 68 000,0 тыс. рублей (Алексеевское городское поселение Алексеевского муниципального района, Муслюмовское сельское поселение Муслюмовского муниципального района, </a:t>
            </a:r>
            <a:r>
              <a:rPr lang="ru-RU" sz="1400" dirty="0" err="1"/>
              <a:t>Бирюлинское</a:t>
            </a:r>
            <a:r>
              <a:rPr lang="ru-RU" sz="1400" dirty="0"/>
              <a:t> сельское поселение 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/>
              <a:t>Высокогорского муниципального района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45809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42850" y="178199"/>
            <a:ext cx="8088112" cy="334961"/>
          </a:xfrm>
        </p:spPr>
        <p:txBody>
          <a:bodyPr>
            <a:noAutofit/>
          </a:bodyPr>
          <a:lstStyle/>
          <a:p>
            <a:r>
              <a:rPr lang="ru-RU" sz="1800" dirty="0"/>
              <a:t>Субсидии местным бюджетам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84380"/>
              </p:ext>
            </p:extLst>
          </p:nvPr>
        </p:nvGraphicFramePr>
        <p:xfrm>
          <a:off x="621516" y="539555"/>
          <a:ext cx="8330780" cy="55534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3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  <a:b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(план)*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год </a:t>
                      </a:r>
                      <a:b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8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28 111 525,9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8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28 121</a:t>
                      </a:r>
                      <a:r>
                        <a:rPr lang="ru-RU" sz="85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442,9</a:t>
                      </a:r>
                      <a:endParaRPr lang="ru-RU" sz="85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местным бюджетам на реализацию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подпрограммы "Комплексное 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сельских территорий" 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Государственной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"Развитие 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сельского хозяйства и регулирование рынков сельскохозяйственной продукции, сырья и продовольствия в Республике Татарстан на 2013 -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годы"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538 122,2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538 122,1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096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Республики Татарстан в целях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расходных обязательств, возникающих при выполнении полномочий органов местного самоуправления муниципальных районов по выравниванию уровня бюджетной обеспеченности поселений, входящих в состав муниципального района, и предоставлению иных форм межбюджетных трансфертов бюджетам поселений, входящих в состав муниципального района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1 777 240,8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1 777 240,8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769"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и городских округов Республики Татарстан в целях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расходных обязательств, возникающих при выполнении полномочий органов местного самоуправления муниципальных районов и городских округов по организации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в муниципальных образовательных организациях, организации предоставления дополнительного образования детей в муниципальных образовательных организациях, созданию условий для осуществления присмотра и ухода за детьми, содержания детей в муниципальных образовательных организациях, проведению укрепления материально-технической базы муниципальных образовательных организаций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22 981 728,3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23 002 023,3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68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и городских округов на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расходных обязательств, возникающих при выполнении органами местного самоуправления муниципальных образований полномочий по вопросам местного значения в сфере образования в части реализации мероприятий по организации бесплатного горячего питания обучающихся, получающих начальное общее образование в муниципальных общеобразовательных организациях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1 512 195,4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1 506 701,9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582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и городских округов в целях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расходных обязательств, возникающих при выполнении полномочий органов местного самоуправления по обеспечению организации отдыха детей в каникулярное время, созданию условий для организации досуга и обеспечения жителей услугами организаций культуры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1 096 494,8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1 095 003,8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местных бюджетам на реализацию государственной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"Обеспечение 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качественным жильем и услугами жилищно-коммунального хозяйства населения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Республики Татарстан"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78 917,1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78 917,1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29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и городских округов в целях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расходных обязательств органов местного самоуправления муниципальных образований, связанных с реализацией мероприятий по уничтожению борщевика Сосновского, произрастающего на земельных участках, находящихся в муниципальной собственности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25 000,0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21 617,7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068"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образований в целях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расходных обязательств муниципальных образований по приобретению спортивного оборудования и инвентаря для приведения организаций дополнительного образования со специальным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наименованием "спортивная школа", 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использующих в своем наименовании </a:t>
                      </a:r>
                      <a:r>
                        <a:rPr lang="ru-RU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слово "олимпийский" 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образованные на его основе слова или словосочетания, в нормативное состояние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8 888,9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8 877,8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9"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образований на софинансирование расходных обязательств, возникающих при реализации мероприятий по созданию (реконструкции) объектов спортивной инфраструктуры массового спорта на основании концессионных соглашений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92 938,4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92 938,4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71998" y="338025"/>
            <a:ext cx="1058303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42">
              <a:lnSpc>
                <a:spcPct val="90000"/>
              </a:lnSpc>
              <a:spcBef>
                <a:spcPts val="750"/>
              </a:spcBef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рублей)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68C39-7691-4ABC-9CD9-84F9918797B2}"/>
              </a:ext>
            </a:extLst>
          </p:cNvPr>
          <p:cNvSpPr txBox="1"/>
          <p:nvPr/>
        </p:nvSpPr>
        <p:spPr>
          <a:xfrm>
            <a:off x="533735" y="6188990"/>
            <a:ext cx="8330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" i="1" dirty="0"/>
              <a:t>* - в соответствии с Законом Республики Татарстан от 28 ноября 2023 года № </a:t>
            </a:r>
            <a:r>
              <a:rPr lang="ru-RU" sz="800" i="1"/>
              <a:t>116-ЗРТ «О </a:t>
            </a:r>
            <a:r>
              <a:rPr lang="ru-RU" sz="800" i="1" dirty="0"/>
              <a:t>бюджете Республики Татарстан на 2024 год и на плановый период 2025 и </a:t>
            </a:r>
            <a:r>
              <a:rPr lang="ru-RU" sz="800" i="1"/>
              <a:t>2026 годов» </a:t>
            </a:r>
            <a:r>
              <a:rPr lang="ru-RU" sz="800" i="1" dirty="0"/>
              <a:t>(с учетом изменений, внесенных Законами Республики Татарстан от 8 июня 2024 года № 32-ЗРТ, от 27 сентября 2024 года № 67-ЗРТ и от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42939554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688232" y="336799"/>
            <a:ext cx="6129338" cy="431060"/>
          </a:xfrm>
        </p:spPr>
        <p:txBody>
          <a:bodyPr>
            <a:normAutofit fontScale="92500"/>
          </a:bodyPr>
          <a:lstStyle/>
          <a:p>
            <a:r>
              <a:rPr lang="ru-RU" sz="1650" dirty="0"/>
              <a:t>Государственный долг Республики Татарстан в 2024 году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6598"/>
              </p:ext>
            </p:extLst>
          </p:nvPr>
        </p:nvGraphicFramePr>
        <p:xfrm>
          <a:off x="735623" y="879493"/>
          <a:ext cx="8034556" cy="31787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157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+mn-lt"/>
                        </a:rPr>
                        <a:t>Вид обязательства</a:t>
                      </a:r>
                      <a:endParaRPr lang="ru-RU" sz="9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на 01.01.2024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на 01.01.2025</a:t>
                      </a:r>
                      <a:endParaRPr lang="ru-RU" sz="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n-lt"/>
                        </a:rPr>
                        <a:t>Отклонение, млн. рублей</a:t>
                      </a:r>
                      <a:endParaRPr lang="ru-RU" sz="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n-lt"/>
                        </a:rPr>
                        <a:t>Темп роста объема обязательств за 2024 год, %</a:t>
                      </a:r>
                      <a:endParaRPr lang="ru-RU" sz="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n-lt"/>
                        </a:rPr>
                        <a:t>Объем долговых обязательств, млн. рублей</a:t>
                      </a:r>
                      <a:endParaRPr lang="ru-RU" sz="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n-lt"/>
                        </a:rPr>
                        <a:t>Удельный вес, %</a:t>
                      </a:r>
                      <a:endParaRPr lang="ru-RU" sz="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n-lt"/>
                        </a:rPr>
                        <a:t>Объем долговых обязательств, млн. рублей</a:t>
                      </a:r>
                      <a:endParaRPr lang="ru-RU" sz="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+mn-lt"/>
                        </a:rPr>
                        <a:t>Удельный вес, %</a:t>
                      </a:r>
                      <a:endParaRPr lang="ru-RU" sz="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Государственный внутренний долг Республики Татарстан: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120 216,6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106 998,3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-13 218,3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4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бюджетные кредиты, привлеченные в бюджет Республики Татарстан из федерального бюджета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115 907,6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90 416,7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-25 490,9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78,0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265986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государственные гарантии Республики Татарстан валюте Российской Федерации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4 309,0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16 581,6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12 272,6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512726"/>
                  </a:ext>
                </a:extLst>
              </a:tr>
              <a:tr h="2768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Государственный внешний долг Республики Татарстан: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5 508,4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4,4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5 125,6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4199439"/>
                  </a:ext>
                </a:extLst>
              </a:tr>
              <a:tr h="27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государственные 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гарантии Республики Татарстан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3188348"/>
                  </a:ext>
                </a:extLst>
              </a:tr>
              <a:tr h="27689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валюте гарантии (</a:t>
                      </a:r>
                      <a:r>
                        <a:rPr lang="ru-RU" sz="800" i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млн.японских</a:t>
                      </a:r>
                      <a:r>
                        <a:rPr lang="ru-RU" sz="8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иен)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8 697,9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7 962,2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3693909"/>
                  </a:ext>
                </a:extLst>
              </a:tr>
              <a:tr h="132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   в рублевом выражении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5 508,4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4,4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5 125,6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4,6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</a:rPr>
                        <a:t>Итого государственный долг Республики Татарстан</a:t>
                      </a:r>
                      <a:endParaRPr lang="ru-RU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125 725,0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112 123,9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-13 601,1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43422" marR="434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99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422" marR="43422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96" marR="5789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96" marR="5789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96" marR="5789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96" marR="5789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96" marR="5789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896" marR="5789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1445329" y="4447025"/>
            <a:ext cx="6388417" cy="1508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21674"/>
              </p:ext>
            </p:extLst>
          </p:nvPr>
        </p:nvGraphicFramePr>
        <p:xfrm>
          <a:off x="1506583" y="5297321"/>
          <a:ext cx="6310987" cy="575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9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7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Расходы на обслуживание государственного долга Республики Татарстан, млн. рублей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01" marR="43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(план)*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001" marR="43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001" marR="43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857,2</a:t>
                      </a:r>
                    </a:p>
                  </a:txBody>
                  <a:tcPr marL="43001" marR="43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825,5</a:t>
                      </a:r>
                    </a:p>
                  </a:txBody>
                  <a:tcPr marL="43001" marR="43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0800000" flipV="1">
            <a:off x="735623" y="4008305"/>
            <a:ext cx="80345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solidFill>
                  <a:schemeClr val="tx1"/>
                </a:solidFill>
              </a:rPr>
              <a:t>Фактический объем государственного долга Республики Татарстан на 01.01.202</a:t>
            </a:r>
            <a:r>
              <a:rPr lang="en-US" sz="900" dirty="0">
                <a:solidFill>
                  <a:schemeClr val="tx1"/>
                </a:solidFill>
              </a:rPr>
              <a:t>5</a:t>
            </a:r>
            <a:r>
              <a:rPr lang="ru-RU" sz="900" dirty="0">
                <a:solidFill>
                  <a:schemeClr val="tx1"/>
                </a:solidFill>
              </a:rPr>
              <a:t> не превысил установленные верхние пределы государственного долга Республики Татарстан на 01.01.202</a:t>
            </a:r>
            <a:r>
              <a:rPr lang="en-US" sz="900" dirty="0">
                <a:solidFill>
                  <a:schemeClr val="tx1"/>
                </a:solidFill>
              </a:rPr>
              <a:t>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297" y="4483948"/>
            <a:ext cx="1032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307" y="4447026"/>
            <a:ext cx="6177407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/>
              <a:t>Расходы</a:t>
            </a:r>
            <a:r>
              <a:rPr lang="ru-RU" sz="2520" b="1" dirty="0"/>
              <a:t> </a:t>
            </a:r>
            <a:r>
              <a:rPr lang="ru-RU" sz="1350" b="1" dirty="0"/>
              <a:t>на обслуживание государственного долга </a:t>
            </a:r>
            <a:br>
              <a:rPr lang="ru-RU" sz="1350" b="1" dirty="0"/>
            </a:br>
            <a:r>
              <a:rPr lang="ru-RU" sz="1350" b="1" dirty="0"/>
              <a:t>Республики Татарстан</a:t>
            </a:r>
            <a:endParaRPr lang="ru-RU" sz="252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0CE17-4F60-46CC-86E0-B6E84EE6DF99}"/>
              </a:ext>
            </a:extLst>
          </p:cNvPr>
          <p:cNvSpPr txBox="1"/>
          <p:nvPr/>
        </p:nvSpPr>
        <p:spPr>
          <a:xfrm>
            <a:off x="1445329" y="5967203"/>
            <a:ext cx="638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i="1" dirty="0"/>
              <a:t>* - в соответствии с Законом Республики Татарстан от 28 ноября 2023 года № 116-ЗРТ «О бюджете Республики Татарстан на 2024 год и на плановый период 2025 и 2026 годов» (с учетом изменений, внесенных Законами Республики Татарстан от 8 июня 2024 года № 32-ЗРТ, от 27 сентября 2024 года № 67-ЗРТ и от            24 декабря 2024 года № 97-ЗРТ) </a:t>
            </a:r>
          </a:p>
        </p:txBody>
      </p:sp>
    </p:spTree>
    <p:extLst>
      <p:ext uri="{BB962C8B-B14F-4D97-AF65-F5344CB8AC3E}">
        <p14:creationId xmlns:p14="http://schemas.microsoft.com/office/powerpoint/2010/main" val="32941890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/>
        </p:nvSpPr>
        <p:spPr>
          <a:xfrm>
            <a:off x="538480" y="205740"/>
            <a:ext cx="7934960" cy="1076960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i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Динамика объема государственного долга Республики Татарстан и уровня долговой нагрузки на бюджет 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в 2019 – 2024 годах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81119101"/>
              </p:ext>
            </p:extLst>
          </p:nvPr>
        </p:nvGraphicFramePr>
        <p:xfrm>
          <a:off x="538480" y="944723"/>
          <a:ext cx="8416208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6004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50080" y="185379"/>
            <a:ext cx="8088112" cy="5747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Республика Татарстан в сравнении с другими субъектами Российской Федерации по оценке кредитоспособности, проведенной отечественными рейтинговыми агентствами в 2024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33100"/>
              </p:ext>
            </p:extLst>
          </p:nvPr>
        </p:nvGraphicFramePr>
        <p:xfrm>
          <a:off x="650080" y="841472"/>
          <a:ext cx="8325643" cy="2326161"/>
        </p:xfrm>
        <a:graphic>
          <a:graphicData uri="http://schemas.openxmlformats.org/drawingml/2006/table">
            <a:tbl>
              <a:tblPr/>
              <a:tblGrid>
                <a:gridCol w="557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8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9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4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02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ААА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АА+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г.Москва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г.Санкт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-Петербург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Тюменская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Ханты-Мансийский АО – Югра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Ямало-Ненецкий АО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Московская область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Ленинградская область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Липецкая область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Новосибирская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Самарская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Свердловская область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А+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Белгородская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Краснодарский край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Алтайский</a:t>
                      </a: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Курская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Тверская область</a:t>
                      </a: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Калужская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Коми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ВВВ+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Мурманская область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Кировская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Новгородская область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Костромская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Томская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Пензенская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Тамбовская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Хабаровский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край</a:t>
                      </a: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ВВ+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Магаданская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ВВ-(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730"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8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низкий уровень кредитоспособности</a:t>
                      </a:r>
                    </a:p>
                  </a:txBody>
                  <a:tcPr marL="3227" marR="3227" marT="32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умеренный уровень кредитоспособности</a:t>
                      </a:r>
                    </a:p>
                  </a:txBody>
                  <a:tcPr marL="3227" marR="3227" marT="32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высокий уровень кредитоспособности</a:t>
                      </a:r>
                    </a:p>
                  </a:txBody>
                  <a:tcPr marL="3227" marR="3227" marT="32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высокий уровень кредитоспособности, незначительно ниже, чем максимальный</a:t>
                      </a:r>
                    </a:p>
                  </a:txBody>
                  <a:tcPr marL="3227" marR="3227" marT="32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Максимальный уровень</a:t>
                      </a:r>
                    </a:p>
                  </a:txBody>
                  <a:tcPr marL="3227" marR="3227" marT="32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418702" y="699005"/>
            <a:ext cx="8788400" cy="20831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АКРА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0053"/>
              </p:ext>
            </p:extLst>
          </p:nvPr>
        </p:nvGraphicFramePr>
        <p:xfrm>
          <a:off x="612181" y="3875728"/>
          <a:ext cx="8325645" cy="2592590"/>
        </p:xfrm>
        <a:graphic>
          <a:graphicData uri="http://schemas.openxmlformats.org/drawingml/2006/table">
            <a:tbl>
              <a:tblPr/>
              <a:tblGrid>
                <a:gridCol w="46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0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6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10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4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02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ААА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АА+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г.Москва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г.Санкт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-Петербург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Краснодарский край </a:t>
                      </a:r>
                    </a:p>
                    <a:p>
                      <a:pPr algn="ctr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algn="ctr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Башкортостан</a:t>
                      </a: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АА-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А+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Свердловская область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Саха (Якутия)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Калининградская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Камчатский край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Ставропольский край</a:t>
                      </a:r>
                    </a:p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Тульская область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Нижегородская область</a:t>
                      </a: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А-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Амурская область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Чувашская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Пермский край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ВВВ+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Волгоградская область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Омская область Хабаровский край</a:t>
                      </a: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Марий Эл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Магаданская область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Адыгея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ВВВ-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Ульяновская область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Томская область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ВВ+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Карелия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ВВ-</a:t>
                      </a:r>
                    </a:p>
                  </a:txBody>
                  <a:tcPr marL="3227" marR="3227" marT="322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4294"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27" marR="3227" marT="322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8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низкий уровень кредитоспособности</a:t>
                      </a:r>
                    </a:p>
                  </a:txBody>
                  <a:tcPr marL="3227" marR="3227" marT="32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умеренный уровень кредитоспособности</a:t>
                      </a:r>
                    </a:p>
                  </a:txBody>
                  <a:tcPr marL="3227" marR="3227" marT="32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высокий уровень кредитоспособности</a:t>
                      </a:r>
                    </a:p>
                  </a:txBody>
                  <a:tcPr marL="3227" marR="3227" marT="32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высокий уровень кредитоспособности, незначительно ниже, чем максимальный</a:t>
                      </a:r>
                    </a:p>
                  </a:txBody>
                  <a:tcPr marL="3227" marR="3227" marT="32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Максимальный уровень</a:t>
                      </a:r>
                    </a:p>
                  </a:txBody>
                  <a:tcPr marL="3227" marR="3227" marT="322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Текст 2"/>
          <p:cNvSpPr txBox="1">
            <a:spLocks/>
          </p:cNvSpPr>
          <p:nvPr/>
        </p:nvSpPr>
        <p:spPr>
          <a:xfrm>
            <a:off x="187324" y="3700943"/>
            <a:ext cx="8788399" cy="1631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Эксперт РА</a:t>
            </a:r>
          </a:p>
        </p:txBody>
      </p:sp>
    </p:spTree>
    <p:extLst>
      <p:ext uri="{BB962C8B-B14F-4D97-AF65-F5344CB8AC3E}">
        <p14:creationId xmlns:p14="http://schemas.microsoft.com/office/powerpoint/2010/main" val="109113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707136" y="453328"/>
            <a:ext cx="8088112" cy="883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Показатели консолидированного бюджета Республики Татарстан за 2024 год в расчете на 1 жителя</a:t>
            </a:r>
            <a:br>
              <a:rPr lang="ru-RU" dirty="0"/>
            </a:br>
            <a:r>
              <a:rPr lang="ru-RU" dirty="0"/>
              <a:t> (тыс. рублей)	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05477"/>
              </p:ext>
            </p:extLst>
          </p:nvPr>
        </p:nvGraphicFramePr>
        <p:xfrm>
          <a:off x="840104" y="1601342"/>
          <a:ext cx="7716637" cy="18733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2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доходы в расчете на одного жителя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расходы в расчете на одного жителя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3420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3949" y="503194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Адрес:</a:t>
            </a:r>
            <a:br>
              <a:rPr lang="ru-RU" sz="1400" dirty="0"/>
            </a:br>
            <a:r>
              <a:rPr lang="ru-RU" sz="1400" dirty="0"/>
              <a:t>420015, г. Казань, ул. Пушкина, д. 37</a:t>
            </a:r>
          </a:p>
          <a:p>
            <a:r>
              <a:rPr lang="ru-RU" sz="1400" b="1" dirty="0"/>
              <a:t>Телефон:</a:t>
            </a:r>
            <a:br>
              <a:rPr lang="ru-RU" sz="1400" dirty="0"/>
            </a:br>
            <a:r>
              <a:rPr lang="ru-RU" sz="1400" dirty="0"/>
              <a:t>+7 (843) 264-79-06, 264-37-45</a:t>
            </a:r>
          </a:p>
          <a:p>
            <a:r>
              <a:rPr lang="ru-RU" sz="1400" b="1" dirty="0"/>
              <a:t>Факс:</a:t>
            </a:r>
            <a:br>
              <a:rPr lang="ru-RU" sz="1400" dirty="0"/>
            </a:br>
            <a:r>
              <a:rPr lang="ru-RU" sz="1400" dirty="0"/>
              <a:t>+7 (843) 264-78-01</a:t>
            </a:r>
          </a:p>
          <a:p>
            <a:r>
              <a:rPr lang="ru-RU" sz="1400" b="1" dirty="0"/>
              <a:t>E-</a:t>
            </a:r>
            <a:r>
              <a:rPr lang="ru-RU" sz="1400" b="1" dirty="0" err="1"/>
              <a:t>Mail</a:t>
            </a:r>
            <a:r>
              <a:rPr lang="ru-RU" sz="1400" b="1" dirty="0"/>
              <a:t>:</a:t>
            </a:r>
            <a:br>
              <a:rPr lang="ru-RU" sz="1400" dirty="0"/>
            </a:br>
            <a:r>
              <a:rPr lang="ru-RU" sz="1400" dirty="0">
                <a:hlinkClick r:id="rId2"/>
              </a:rPr>
              <a:t>minfin@tatar.ru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5732443"/>
            <a:ext cx="3089435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www.minfin.tatarstan.ru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4750"/>
          <a:stretch/>
        </p:blipFill>
        <p:spPr>
          <a:xfrm>
            <a:off x="828674" y="323852"/>
            <a:ext cx="8084637" cy="4174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6249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Ф РТ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122993</TotalTime>
  <Words>24892</Words>
  <Application>Microsoft Office PowerPoint</Application>
  <PresentationFormat>Экран (4:3)</PresentationFormat>
  <Paragraphs>3667</Paragraphs>
  <Slides>90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9" baseType="lpstr">
      <vt:lpstr>Arial</vt:lpstr>
      <vt:lpstr>Arial Black</vt:lpstr>
      <vt:lpstr>Arial Cyr</vt:lpstr>
      <vt:lpstr>Arial Narrow</vt:lpstr>
      <vt:lpstr>Calibri</vt:lpstr>
      <vt:lpstr>Times New Roman</vt:lpstr>
      <vt:lpstr>Wingdings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Минфин РТ - Алсу Назиповна Хусаинова</cp:lastModifiedBy>
  <cp:revision>2631</cp:revision>
  <cp:lastPrinted>2025-07-16T08:59:09Z</cp:lastPrinted>
  <dcterms:created xsi:type="dcterms:W3CDTF">2015-08-31T08:00:32Z</dcterms:created>
  <dcterms:modified xsi:type="dcterms:W3CDTF">2026-05-13T08:13:27Z</dcterms:modified>
</cp:coreProperties>
</file>